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39"/>
  </p:notesMasterIdLst>
  <p:handoutMasterIdLst>
    <p:handoutMasterId r:id="rId40"/>
  </p:handoutMasterIdLst>
  <p:sldIdLst>
    <p:sldId id="257" r:id="rId5"/>
    <p:sldId id="389" r:id="rId6"/>
    <p:sldId id="392" r:id="rId7"/>
    <p:sldId id="393" r:id="rId8"/>
    <p:sldId id="384" r:id="rId9"/>
    <p:sldId id="395" r:id="rId10"/>
    <p:sldId id="397" r:id="rId11"/>
    <p:sldId id="396" r:id="rId12"/>
    <p:sldId id="399" r:id="rId13"/>
    <p:sldId id="401" r:id="rId14"/>
    <p:sldId id="400" r:id="rId15"/>
    <p:sldId id="403" r:id="rId16"/>
    <p:sldId id="405" r:id="rId17"/>
    <p:sldId id="404" r:id="rId18"/>
    <p:sldId id="406" r:id="rId19"/>
    <p:sldId id="407" r:id="rId20"/>
    <p:sldId id="408" r:id="rId21"/>
    <p:sldId id="409" r:id="rId22"/>
    <p:sldId id="410" r:id="rId23"/>
    <p:sldId id="411" r:id="rId24"/>
    <p:sldId id="398" r:id="rId25"/>
    <p:sldId id="394" r:id="rId26"/>
    <p:sldId id="412" r:id="rId27"/>
    <p:sldId id="317" r:id="rId28"/>
    <p:sldId id="402" r:id="rId29"/>
    <p:sldId id="277" r:id="rId30"/>
    <p:sldId id="278" r:id="rId31"/>
    <p:sldId id="279" r:id="rId32"/>
    <p:sldId id="268" r:id="rId33"/>
    <p:sldId id="272" r:id="rId34"/>
    <p:sldId id="270" r:id="rId35"/>
    <p:sldId id="281" r:id="rId36"/>
    <p:sldId id="321" r:id="rId37"/>
    <p:sldId id="3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2C01B6-FF45-4311-B2E0-79472DDC1808}" v="22" dt="2023-02-06T03:03:25.6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966" autoAdjust="0"/>
  </p:normalViewPr>
  <p:slideViewPr>
    <p:cSldViewPr snapToGrid="0">
      <p:cViewPr varScale="1">
        <p:scale>
          <a:sx n="103" d="100"/>
          <a:sy n="103" d="100"/>
        </p:scale>
        <p:origin x="912" y="96"/>
      </p:cViewPr>
      <p:guideLst>
        <p:guide pos="3840"/>
        <p:guide orient="horz" pos="2160"/>
      </p:guideLst>
    </p:cSldViewPr>
  </p:slideViewPr>
  <p:outlineViewPr>
    <p:cViewPr>
      <p:scale>
        <a:sx n="33" d="100"/>
        <a:sy n="33" d="100"/>
      </p:scale>
      <p:origin x="0" y="-2709"/>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ECE-42EF-9EA5-4148A3E70204}"/>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ECE-42EF-9EA5-4148A3E7020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Title</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800" dirty="0">
              <a:latin typeface="+mn-lt"/>
            </a:rPr>
            <a:t>To start a presentation, go to the Slide Show tab, and select          From Beginning.</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Title</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To display Presenter view, in Slide Show view, on the control bar at the bottom left select the three dots, and then Show                 Presenter View.</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Title</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During your presentation, the speaker notes are visible on your monitor, but aren't visible to      the audience.</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Title</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Title</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t>If you don’t see the Notes pane or it is completely minimized, click Notes on the task bar across the bottom of the PowerPoint window.</a:t>
          </a:r>
          <a:endParaRPr lang="en-US" sz="1800" dirty="0">
            <a:latin typeface="+mn-lt"/>
          </a:endParaRP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The Notes pane is a box that appears below each slide. Tap it to add notes.</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To start a presentation, go to the Slide Show tab, and select          From Beginning.</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To display Presenter view, in Slide Show view, on the control bar at the bottom left select the three dots, and then Show                 Presenter View.</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Title</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During your presentation, the speaker notes are visible on your monitor, but aren't visible to      the audience.</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The Notes pane is a box that appears below each slide. Tap it to add notes.</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Title</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If you don’t see the Notes pane or it is completely minimized, click Notes on the task bar across the bottom of the PowerPoint window.</a:t>
          </a:r>
          <a:endParaRPr lang="en-US" sz="1800" kern="1200" dirty="0">
            <a:latin typeface="+mn-lt"/>
          </a:endParaRP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20-Jun-23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20-Jun-23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 </a:t>
            </a:r>
            <a:r>
              <a:rPr lang="en-US" b="1" i="0" dirty="0">
                <a:solidFill>
                  <a:srgbClr val="E6E6E6"/>
                </a:solidFill>
                <a:effectLst/>
                <a:latin typeface="Segoe UI" panose="020B0502040204020203" pitchFamily="34" charset="0"/>
              </a:rPr>
              <a:t>visualization</a:t>
            </a:r>
            <a:r>
              <a:rPr lang="en-US" b="0" i="0" dirty="0">
                <a:solidFill>
                  <a:srgbClr val="E6E6E6"/>
                </a:solidFill>
                <a:effectLst/>
                <a:latin typeface="Segoe UI" panose="020B0502040204020203" pitchFamily="34" charset="0"/>
              </a:rPr>
              <a:t> (sometimes also referred to as a </a:t>
            </a:r>
            <a:r>
              <a:rPr lang="en-US" b="1" i="0" dirty="0">
                <a:solidFill>
                  <a:srgbClr val="E6E6E6"/>
                </a:solidFill>
                <a:effectLst/>
                <a:latin typeface="Segoe UI" panose="020B0502040204020203" pitchFamily="34" charset="0"/>
              </a:rPr>
              <a:t>visual</a:t>
            </a:r>
            <a:r>
              <a:rPr lang="en-US" b="0" i="0" dirty="0">
                <a:solidFill>
                  <a:srgbClr val="E6E6E6"/>
                </a:solidFill>
                <a:effectLst/>
                <a:latin typeface="Segoe UI" panose="020B0502040204020203" pitchFamily="34" charset="0"/>
              </a:rPr>
              <a: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Power BI.</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898054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21</a:t>
            </a:fld>
            <a:endParaRPr lang="en-US"/>
          </a:p>
        </p:txBody>
      </p:sp>
    </p:spTree>
    <p:extLst>
      <p:ext uri="{BB962C8B-B14F-4D97-AF65-F5344CB8AC3E}">
        <p14:creationId xmlns:p14="http://schemas.microsoft.com/office/powerpoint/2010/main" val="3649688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29</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30</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31</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33</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91243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30473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989344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414731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2581009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641114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a:t>
            </a:r>
          </a:p>
          <a:p>
            <a:pPr algn="l"/>
            <a:r>
              <a:rPr lang="en-US" b="0" i="0" dirty="0">
                <a:solidFill>
                  <a:srgbClr val="E6E6E6"/>
                </a:solidFill>
                <a:effectLst/>
                <a:latin typeface="Segoe UI" panose="020B0502040204020203" pitchFamily="34" charset="0"/>
              </a:rPr>
              <a:t>Data preparation also involves understanding </a:t>
            </a:r>
            <a:r>
              <a:rPr lang="en-US" b="0" i="1" dirty="0">
                <a:solidFill>
                  <a:srgbClr val="E6E6E6"/>
                </a:solidFill>
                <a:effectLst/>
                <a:latin typeface="Segoe UI" panose="020B0502040204020203" pitchFamily="34" charset="0"/>
              </a:rPr>
              <a:t>how</a:t>
            </a:r>
            <a:r>
              <a:rPr lang="en-US" b="0" i="0" dirty="0">
                <a:solidFill>
                  <a:srgbClr val="E6E6E6"/>
                </a:solidFill>
                <a:effectLst/>
                <a:latin typeface="Segoe UI" panose="020B0502040204020203" pitchFamily="34" charset="0"/>
              </a:rPr>
              <a:t> you're going to get and connect to the data and the performance implications of the decisions. When connecting to data, you need to make decisions to ensure that models and reports meet, and perform to, acknowledged requirements and expectations.</a:t>
            </a:r>
          </a:p>
          <a:p>
            <a:br>
              <a:rPr lang="en-US" dirty="0"/>
            </a:br>
            <a:r>
              <a:rPr lang="en-US" dirty="0"/>
              <a:t>Model</a:t>
            </a:r>
          </a:p>
          <a:p>
            <a:r>
              <a:rPr lang="en-US" b="0" i="0" dirty="0">
                <a:solidFill>
                  <a:srgbClr val="E6E6E6"/>
                </a:solidFill>
                <a:effectLst/>
                <a:latin typeface="Segoe UI" panose="020B0502040204020203" pitchFamily="34" charset="0"/>
              </a:rPr>
              <a:t>Creating an effective and proper data model is a critical step in helping organizations understand and gain valuable insights into the data. An effective data model makes reports more accurate, allows the data to be explored faster and more efficient, decreases time for the report writing process, and simplifies future report maintenance.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Visualize</a:t>
            </a:r>
          </a:p>
          <a:p>
            <a:r>
              <a:rPr lang="en-US" b="0" i="0" dirty="0">
                <a:solidFill>
                  <a:srgbClr val="E6E6E6"/>
                </a:solidFill>
                <a:effectLst/>
                <a:latin typeface="Segoe UI" panose="020B0502040204020203" pitchFamily="34" charset="0"/>
              </a:rPr>
              <a:t>The visualization task is where you get to bring your data to life. The ultimate goal of the visualize task is to solve business problems. A well-designed report should tell a compelling story about that data, which will enable business decision makers to quickly gain needed insights. By using appropriate visualizations and interactions, you can provide an effective report that guides the reader through the content quickly and efficiently, therefore allowing the reader to follow a narrative into the data.</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Analyze</a:t>
            </a:r>
          </a:p>
          <a:p>
            <a:r>
              <a:rPr lang="en-US" b="0" i="0" dirty="0">
                <a:solidFill>
                  <a:srgbClr val="E6E6E6"/>
                </a:solidFill>
                <a:effectLst/>
                <a:latin typeface="Segoe UI" panose="020B0502040204020203" pitchFamily="34" charset="0"/>
              </a:rPr>
              <a:t>The analyze task is the important step of understanding and interpreting the information that is displayed on the report. In your role as a data analyst, you should understand the analytical capabilities of Power BI and use those capabilities to find insights, identify patterns and trends, predict outcomes, and then communicate those insights in a way that everyone can understand.</a:t>
            </a:r>
            <a:endParaRPr lang="en-US" dirty="0"/>
          </a:p>
          <a:p>
            <a:endParaRPr lang="en-US" dirty="0"/>
          </a:p>
          <a:p>
            <a:r>
              <a:rPr lang="en-US" dirty="0"/>
              <a:t>Manage</a:t>
            </a:r>
          </a:p>
          <a:p>
            <a:r>
              <a:rPr lang="en-US" b="0" i="0" dirty="0">
                <a:solidFill>
                  <a:srgbClr val="E6E6E6"/>
                </a:solidFill>
                <a:effectLst/>
                <a:latin typeface="Segoe UI" panose="020B0502040204020203" pitchFamily="34" charset="0"/>
              </a:rPr>
              <a:t>Proper management can also help reduce data silos within your organization. Data duplication can make managing and introducing data latency difficult when resources are overused. Power BI helps reduce data silos with the use of shared datasets, and it allows you to reuse data that you have prepared and modeled. For key business data, endorsing a dataset as certified can help to ensure trust in that data.</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14</a:t>
            </a:fld>
            <a:endParaRPr lang="en-US"/>
          </a:p>
        </p:txBody>
      </p:sp>
    </p:spTree>
    <p:extLst>
      <p:ext uri="{BB962C8B-B14F-4D97-AF65-F5344CB8AC3E}">
        <p14:creationId xmlns:p14="http://schemas.microsoft.com/office/powerpoint/2010/main" val="2975708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2" name="Date Placeholder 1">
            <a:extLst>
              <a:ext uri="{FF2B5EF4-FFF2-40B4-BE49-F238E27FC236}">
                <a16:creationId xmlns:a16="http://schemas.microsoft.com/office/drawing/2014/main" id="{02265580-6FF5-D91A-8157-1B586049892C}"/>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3" name="Footer Placeholder 2">
            <a:extLst>
              <a:ext uri="{FF2B5EF4-FFF2-40B4-BE49-F238E27FC236}">
                <a16:creationId xmlns:a16="http://schemas.microsoft.com/office/drawing/2014/main" id="{7996F7EB-D9D9-3D66-824C-EA5074509B2B}"/>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grpSp>
        <p:nvGrpSpPr>
          <p:cNvPr id="7" name="Group 6">
            <a:extLst>
              <a:ext uri="{FF2B5EF4-FFF2-40B4-BE49-F238E27FC236}">
                <a16:creationId xmlns:a16="http://schemas.microsoft.com/office/drawing/2014/main" id="{DE94F39B-D9AD-B8D4-74B1-CE7C97AAD363}"/>
              </a:ext>
            </a:extLst>
          </p:cNvPr>
          <p:cNvGrpSpPr/>
          <p:nvPr userDrawn="1"/>
        </p:nvGrpSpPr>
        <p:grpSpPr>
          <a:xfrm>
            <a:off x="550863" y="6404156"/>
            <a:ext cx="720000" cy="360000"/>
            <a:chOff x="891192" y="6920668"/>
            <a:chExt cx="720000" cy="360000"/>
          </a:xfrm>
        </p:grpSpPr>
        <p:sp>
          <p:nvSpPr>
            <p:cNvPr id="8" name="Rectangle 7">
              <a:extLst>
                <a:ext uri="{FF2B5EF4-FFF2-40B4-BE49-F238E27FC236}">
                  <a16:creationId xmlns:a16="http://schemas.microsoft.com/office/drawing/2014/main" id="{F76DD5C4-572E-79C9-F79F-0CAB287DD9A1}"/>
                </a:ext>
              </a:extLst>
            </p:cNvPr>
            <p:cNvSpPr/>
            <p:nvPr userDrawn="1"/>
          </p:nvSpPr>
          <p:spPr>
            <a:xfrm>
              <a:off x="891192" y="6956668"/>
              <a:ext cx="720000" cy="2880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1F57E286-9E4E-C753-EEA5-E62FCB9F0B4B}"/>
                </a:ext>
              </a:extLst>
            </p:cNvPr>
            <p:cNvPicPr>
              <a:picLocks noChangeAspect="1"/>
            </p:cNvPicPr>
            <p:nvPr userDrawn="1"/>
          </p:nvPicPr>
          <p:blipFill>
            <a:blip r:embed="rId2"/>
            <a:stretch>
              <a:fillRect/>
            </a:stretch>
          </p:blipFill>
          <p:spPr>
            <a:xfrm>
              <a:off x="891192" y="6920668"/>
              <a:ext cx="720000" cy="360000"/>
            </a:xfrm>
            <a:prstGeom prst="rect">
              <a:avLst/>
            </a:prstGeom>
          </p:spPr>
        </p:pic>
      </p:gr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Date Placeholder 1">
            <a:extLst>
              <a:ext uri="{FF2B5EF4-FFF2-40B4-BE49-F238E27FC236}">
                <a16:creationId xmlns:a16="http://schemas.microsoft.com/office/drawing/2014/main" id="{7C997D75-2932-310D-AF59-7A3DD76CF560}"/>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9" name="Footer Placeholder 2">
            <a:extLst>
              <a:ext uri="{FF2B5EF4-FFF2-40B4-BE49-F238E27FC236}">
                <a16:creationId xmlns:a16="http://schemas.microsoft.com/office/drawing/2014/main" id="{EC003E1A-51DF-CFC0-B0D9-D1E219C3E4C8}"/>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id="{FB50F351-667B-3A02-3A6A-CCA5AFCE9E9F}"/>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3" name="Footer Placeholder 2">
            <a:extLst>
              <a:ext uri="{FF2B5EF4-FFF2-40B4-BE49-F238E27FC236}">
                <a16:creationId xmlns:a16="http://schemas.microsoft.com/office/drawing/2014/main" id="{9749BCED-77AD-1D2B-A9FF-24EAD71106DB}"/>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Date Placeholder 1">
            <a:extLst>
              <a:ext uri="{FF2B5EF4-FFF2-40B4-BE49-F238E27FC236}">
                <a16:creationId xmlns:a16="http://schemas.microsoft.com/office/drawing/2014/main" id="{081034A8-0A65-4140-8D6B-36AD0F1335BA}"/>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8" name="Footer Placeholder 2">
            <a:extLst>
              <a:ext uri="{FF2B5EF4-FFF2-40B4-BE49-F238E27FC236}">
                <a16:creationId xmlns:a16="http://schemas.microsoft.com/office/drawing/2014/main" id="{F560632A-AEC0-DE4F-3B99-92D641DE60A5}"/>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Date Placeholder 1">
            <a:extLst>
              <a:ext uri="{FF2B5EF4-FFF2-40B4-BE49-F238E27FC236}">
                <a16:creationId xmlns:a16="http://schemas.microsoft.com/office/drawing/2014/main" id="{62D380DD-903A-0D48-0B9E-F7DC77E1A651}"/>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9" name="Footer Placeholder 2">
            <a:extLst>
              <a:ext uri="{FF2B5EF4-FFF2-40B4-BE49-F238E27FC236}">
                <a16:creationId xmlns:a16="http://schemas.microsoft.com/office/drawing/2014/main" id="{F0CC59F1-1B98-7329-73B4-07E0EA016F34}"/>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5" name="Date Placeholder 1">
            <a:extLst>
              <a:ext uri="{FF2B5EF4-FFF2-40B4-BE49-F238E27FC236}">
                <a16:creationId xmlns:a16="http://schemas.microsoft.com/office/drawing/2014/main" id="{E1FEC2F6-7699-37B8-08C5-8D3001A9EFDB}"/>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6" name="Footer Placeholder 2">
            <a:extLst>
              <a:ext uri="{FF2B5EF4-FFF2-40B4-BE49-F238E27FC236}">
                <a16:creationId xmlns:a16="http://schemas.microsoft.com/office/drawing/2014/main" id="{A4B10B92-06C2-037F-5E41-9ADEFAC7E1B1}"/>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9" name="Date Placeholder 1">
            <a:extLst>
              <a:ext uri="{FF2B5EF4-FFF2-40B4-BE49-F238E27FC236}">
                <a16:creationId xmlns:a16="http://schemas.microsoft.com/office/drawing/2014/main" id="{6719B2ED-7228-856B-618B-4CF1741FDFDA}"/>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10" name="Footer Placeholder 2">
            <a:extLst>
              <a:ext uri="{FF2B5EF4-FFF2-40B4-BE49-F238E27FC236}">
                <a16:creationId xmlns:a16="http://schemas.microsoft.com/office/drawing/2014/main" id="{E1EE998B-9513-F02C-0C84-A25B23CC49EF}"/>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5" name="Date Placeholder 1">
            <a:extLst>
              <a:ext uri="{FF2B5EF4-FFF2-40B4-BE49-F238E27FC236}">
                <a16:creationId xmlns:a16="http://schemas.microsoft.com/office/drawing/2014/main" id="{B15618FE-2103-3B8B-FF9D-B0ED9EB5BF9B}"/>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6" name="Footer Placeholder 2">
            <a:extLst>
              <a:ext uri="{FF2B5EF4-FFF2-40B4-BE49-F238E27FC236}">
                <a16:creationId xmlns:a16="http://schemas.microsoft.com/office/drawing/2014/main" id="{9DA3B75D-E9BA-BEFE-AED4-56043F2E2790}"/>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a:xfrm>
            <a:off x="550863" y="6507212"/>
            <a:ext cx="2628900" cy="153888"/>
          </a:xfrm>
          <a:prstGeom prst="rect">
            <a:avLst/>
          </a:prstGeom>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a:xfrm>
            <a:off x="3359150" y="6507212"/>
            <a:ext cx="6379210" cy="153888"/>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7" name="Date Placeholder 1">
            <a:extLst>
              <a:ext uri="{FF2B5EF4-FFF2-40B4-BE49-F238E27FC236}">
                <a16:creationId xmlns:a16="http://schemas.microsoft.com/office/drawing/2014/main" id="{991F4F74-2803-85DA-FAB5-271367E7F2F0}"/>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8" name="Footer Placeholder 2">
            <a:extLst>
              <a:ext uri="{FF2B5EF4-FFF2-40B4-BE49-F238E27FC236}">
                <a16:creationId xmlns:a16="http://schemas.microsoft.com/office/drawing/2014/main" id="{126B1E97-CDE5-E2BC-A115-86F53B6688F9}"/>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Date Placeholder 1">
            <a:extLst>
              <a:ext uri="{FF2B5EF4-FFF2-40B4-BE49-F238E27FC236}">
                <a16:creationId xmlns:a16="http://schemas.microsoft.com/office/drawing/2014/main" id="{E34FB876-8AA1-9087-516D-6B1A36E5F8DF}"/>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7" name="Footer Placeholder 2">
            <a:extLst>
              <a:ext uri="{FF2B5EF4-FFF2-40B4-BE49-F238E27FC236}">
                <a16:creationId xmlns:a16="http://schemas.microsoft.com/office/drawing/2014/main" id="{8940437A-0CE4-D588-6E60-9029673E0476}"/>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2" name="Date Placeholder 1">
            <a:extLst>
              <a:ext uri="{FF2B5EF4-FFF2-40B4-BE49-F238E27FC236}">
                <a16:creationId xmlns:a16="http://schemas.microsoft.com/office/drawing/2014/main" id="{DD3312C3-4AB5-59A4-7BB7-BDD26EEB0756}"/>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3" name="Footer Placeholder 2">
            <a:extLst>
              <a:ext uri="{FF2B5EF4-FFF2-40B4-BE49-F238E27FC236}">
                <a16:creationId xmlns:a16="http://schemas.microsoft.com/office/drawing/2014/main" id="{98289541-CD9D-FAFB-D5A6-7A5053757E1B}"/>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0" name="Date Placeholder 1">
            <a:extLst>
              <a:ext uri="{FF2B5EF4-FFF2-40B4-BE49-F238E27FC236}">
                <a16:creationId xmlns:a16="http://schemas.microsoft.com/office/drawing/2014/main" id="{12027198-C5FC-64A9-9A72-6E27245456ED}"/>
              </a:ext>
            </a:extLst>
          </p:cNvPr>
          <p:cNvSpPr>
            <a:spLocks noGrp="1"/>
          </p:cNvSpPr>
          <p:nvPr>
            <p:ph type="dt" sz="half" idx="10"/>
          </p:nvPr>
        </p:nvSpPr>
        <p:spPr>
          <a:xfrm>
            <a:off x="1308100" y="6507212"/>
            <a:ext cx="1916524" cy="153888"/>
          </a:xfrm>
          <a:prstGeom prst="rect">
            <a:avLst/>
          </a:prstGeom>
        </p:spPr>
        <p:txBody>
          <a:bodyPr>
            <a:noAutofit/>
          </a:bodyPr>
          <a:lstStyle/>
          <a:p>
            <a:r>
              <a:rPr lang="en-US" dirty="0"/>
              <a:t>Q1 2023</a:t>
            </a:r>
          </a:p>
        </p:txBody>
      </p:sp>
      <p:sp>
        <p:nvSpPr>
          <p:cNvPr id="13" name="Footer Placeholder 2">
            <a:extLst>
              <a:ext uri="{FF2B5EF4-FFF2-40B4-BE49-F238E27FC236}">
                <a16:creationId xmlns:a16="http://schemas.microsoft.com/office/drawing/2014/main" id="{85142A03-FFDB-A304-5065-D5456692181E}"/>
              </a:ext>
            </a:extLst>
          </p:cNvPr>
          <p:cNvSpPr>
            <a:spLocks noGrp="1"/>
          </p:cNvSpPr>
          <p:nvPr>
            <p:ph type="ftr" sz="quarter" idx="11"/>
          </p:nvPr>
        </p:nvSpPr>
        <p:spPr>
          <a:xfrm>
            <a:off x="3359150" y="6507212"/>
            <a:ext cx="6379210" cy="153888"/>
          </a:xfrm>
          <a:prstGeom prst="rect">
            <a:avLst/>
          </a:prstGeom>
        </p:spPr>
        <p:txBody>
          <a:bodyPr>
            <a:noAutofit/>
          </a:bodyPr>
          <a:lstStyle>
            <a:lvl1pPr>
              <a:defRPr/>
            </a:lvl1pPr>
          </a:lstStyle>
          <a:p>
            <a:r>
              <a:rPr lang="en-US" dirty="0"/>
              <a:t>Microsoft Power BI for Business</a:t>
            </a:r>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
        <p:nvSpPr>
          <p:cNvPr id="32" name="Date Placeholder 1">
            <a:extLst>
              <a:ext uri="{FF2B5EF4-FFF2-40B4-BE49-F238E27FC236}">
                <a16:creationId xmlns:a16="http://schemas.microsoft.com/office/drawing/2014/main" id="{2C7C2D5B-A73C-B33A-4BCC-C3FC3A37D89A}"/>
              </a:ext>
            </a:extLst>
          </p:cNvPr>
          <p:cNvSpPr>
            <a:spLocks noGrp="1"/>
          </p:cNvSpPr>
          <p:nvPr>
            <p:ph type="dt" sz="half" idx="2"/>
          </p:nvPr>
        </p:nvSpPr>
        <p:spPr>
          <a:xfrm>
            <a:off x="1308100" y="6507212"/>
            <a:ext cx="1916524" cy="153888"/>
          </a:xfrm>
          <a:prstGeom prst="rect">
            <a:avLst/>
          </a:prstGeom>
        </p:spPr>
        <p:txBody>
          <a:bodyPr vert="horz" wrap="square" lIns="0" tIns="0" rIns="0" bIns="0" rtlCol="0" anchor="ctr">
            <a:spAutoFit/>
          </a:bodyPr>
          <a:lstStyle>
            <a:lvl1pPr algn="l">
              <a:defRPr lang="en-US" sz="1000" smtClean="0">
                <a:solidFill>
                  <a:schemeClr val="tx1">
                    <a:lumMod val="65000"/>
                    <a:alpha val="80000"/>
                  </a:schemeClr>
                </a:solidFill>
              </a:defRPr>
            </a:lvl1pPr>
          </a:lstStyle>
          <a:p>
            <a:r>
              <a:rPr lang="en-US"/>
              <a:t>Q1 2023</a:t>
            </a:r>
            <a:endParaRPr lang="en-US" dirty="0"/>
          </a:p>
        </p:txBody>
      </p:sp>
      <p:sp>
        <p:nvSpPr>
          <p:cNvPr id="33" name="Footer Placeholder 2">
            <a:extLst>
              <a:ext uri="{FF2B5EF4-FFF2-40B4-BE49-F238E27FC236}">
                <a16:creationId xmlns:a16="http://schemas.microsoft.com/office/drawing/2014/main" id="{F3DD1352-A411-BA21-0C84-E6AAB1232015}"/>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lang="en-US" sz="1000" smtClean="0">
                <a:solidFill>
                  <a:schemeClr val="tx1">
                    <a:lumMod val="65000"/>
                    <a:alpha val="80000"/>
                  </a:schemeClr>
                </a:solidFill>
              </a:defRPr>
            </a:lvl1pPr>
          </a:lstStyle>
          <a:p>
            <a:r>
              <a:rPr lang="en-US"/>
              <a:t>Microsoft Power BI for Business</a:t>
            </a:r>
            <a:endParaRPr lang="en-US" dirty="0"/>
          </a:p>
        </p:txBody>
      </p:sp>
      <p:grpSp>
        <p:nvGrpSpPr>
          <p:cNvPr id="34" name="Group 33">
            <a:extLst>
              <a:ext uri="{FF2B5EF4-FFF2-40B4-BE49-F238E27FC236}">
                <a16:creationId xmlns:a16="http://schemas.microsoft.com/office/drawing/2014/main" id="{24A77986-A574-08DB-AB25-42785234F382}"/>
              </a:ext>
            </a:extLst>
          </p:cNvPr>
          <p:cNvGrpSpPr/>
          <p:nvPr userDrawn="1"/>
        </p:nvGrpSpPr>
        <p:grpSpPr>
          <a:xfrm>
            <a:off x="550863" y="6404156"/>
            <a:ext cx="720000" cy="360000"/>
            <a:chOff x="891192" y="6920668"/>
            <a:chExt cx="720000" cy="360000"/>
          </a:xfrm>
        </p:grpSpPr>
        <p:sp>
          <p:nvSpPr>
            <p:cNvPr id="35" name="Rectangle 34">
              <a:extLst>
                <a:ext uri="{FF2B5EF4-FFF2-40B4-BE49-F238E27FC236}">
                  <a16:creationId xmlns:a16="http://schemas.microsoft.com/office/drawing/2014/main" id="{6BAFF180-01D3-8239-C4CE-F631BE7FA6E7}"/>
                </a:ext>
              </a:extLst>
            </p:cNvPr>
            <p:cNvSpPr/>
            <p:nvPr userDrawn="1"/>
          </p:nvSpPr>
          <p:spPr>
            <a:xfrm>
              <a:off x="891192" y="6956668"/>
              <a:ext cx="720000" cy="2880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36" name="Picture 35">
              <a:extLst>
                <a:ext uri="{FF2B5EF4-FFF2-40B4-BE49-F238E27FC236}">
                  <a16:creationId xmlns:a16="http://schemas.microsoft.com/office/drawing/2014/main" id="{FFAA4615-24F8-4F61-860F-DA11B21C0359}"/>
                </a:ext>
              </a:extLst>
            </p:cNvPr>
            <p:cNvPicPr>
              <a:picLocks noChangeAspect="1"/>
            </p:cNvPicPr>
            <p:nvPr userDrawn="1"/>
          </p:nvPicPr>
          <p:blipFill>
            <a:blip r:embed="rId18"/>
            <a:stretch>
              <a:fillRect/>
            </a:stretch>
          </p:blipFill>
          <p:spPr>
            <a:xfrm>
              <a:off x="891192" y="6920668"/>
              <a:ext cx="720000" cy="360000"/>
            </a:xfrm>
            <a:prstGeom prst="rect">
              <a:avLst/>
            </a:prstGeom>
          </p:spPr>
        </p:pic>
      </p:gr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learn.microsoft.com/en-us/power-bi/fundamentals/power-bi-overvie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training/browse/?filter-products=power%20BI&amp;products=power-bi" TargetMode="External"/><Relationship Id="rId2" Type="http://schemas.openxmlformats.org/officeDocument/2006/relationships/hyperlink" Target="https://learn.microsoft.com/en-us/certifications/power-bi-data-analyst-associate/"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h.linkedin.com/in/amnuay" TargetMode="Externa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0.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8" Type="http://schemas.openxmlformats.org/officeDocument/2006/relationships/hyperlink" Target="https://www.tableau.com/learn/articles/dashboards/what-is" TargetMode="External"/><Relationship Id="rId3" Type="http://schemas.openxmlformats.org/officeDocument/2006/relationships/hyperlink" Target="https://en.wikipedia.org/wiki/Dashboard_(business)" TargetMode="External"/><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hyperlink" Target="https://powerbi.microsoft.com/en-us/data-dashboard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semarchy.com/blog/backtobasics_data_classification/" TargetMode="External"/><Relationship Id="rId7" Type="http://schemas.openxmlformats.org/officeDocument/2006/relationships/image" Target="../media/image15.web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lawtomated.com/structured-data-vs-unstructured-data-what-are-they-and-why-care/" TargetMode="External"/><Relationship Id="rId5" Type="http://schemas.openxmlformats.org/officeDocument/2006/relationships/hyperlink" Target="https://en.wikipedia.org/wiki/Big_data" TargetMode="External"/><Relationship Id="rId4" Type="http://schemas.openxmlformats.org/officeDocument/2006/relationships/hyperlink" Target="https://en.wikipedia.org/wiki/Unstructured_data"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community.powerbi.com/t5/COVID-19-Data-Stories-Gallery/bd-p/pbi_covid19_datastorie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ommunity.powerbi.com/t5/COVID-19-Data-Stories-Gallery/COVID-19-Dashboard-From-Data-to-Insights/td-p/99501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fontScale="90000"/>
          </a:bodyPr>
          <a:lstStyle/>
          <a:p>
            <a:r>
              <a:rPr lang="en-US" dirty="0"/>
              <a:t>Microsoft Power BI for Data Analytics</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Amnuay M.</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525507"/>
            <a:ext cx="4500562" cy="1562959"/>
          </a:xfrm>
        </p:spPr>
        <p:txBody>
          <a:bodyPr/>
          <a:lstStyle/>
          <a:p>
            <a:r>
              <a:rPr lang="en-US" dirty="0"/>
              <a:t>Power BI Components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dirty="0"/>
          </a:p>
        </p:txBody>
      </p:sp>
      <p:sp>
        <p:nvSpPr>
          <p:cNvPr id="17" name="Date Placeholder 8">
            <a:extLst>
              <a:ext uri="{FF2B5EF4-FFF2-40B4-BE49-F238E27FC236}">
                <a16:creationId xmlns:a16="http://schemas.microsoft.com/office/drawing/2014/main" id="{3A9A9A89-992F-935A-5A81-46BCC0643253}"/>
              </a:ext>
            </a:extLst>
          </p:cNvPr>
          <p:cNvSpPr>
            <a:spLocks noGrp="1"/>
          </p:cNvSpPr>
          <p:nvPr>
            <p:ph type="dt" sz="half" idx="10"/>
          </p:nvPr>
        </p:nvSpPr>
        <p:spPr>
          <a:xfrm>
            <a:off x="1308100" y="6507212"/>
            <a:ext cx="1916524" cy="153888"/>
          </a:xfrm>
        </p:spPr>
        <p:txBody>
          <a:bodyPr/>
          <a:lstStyle/>
          <a:p>
            <a:r>
              <a:rPr lang="en-US" dirty="0"/>
              <a:t>Q1 2023</a:t>
            </a:r>
          </a:p>
        </p:txBody>
      </p:sp>
      <p:sp>
        <p:nvSpPr>
          <p:cNvPr id="19" name="Footer Placeholder 9">
            <a:extLst>
              <a:ext uri="{FF2B5EF4-FFF2-40B4-BE49-F238E27FC236}">
                <a16:creationId xmlns:a16="http://schemas.microsoft.com/office/drawing/2014/main" id="{5774BA76-D38F-7341-EB3A-0B66CBA98D55}"/>
              </a:ext>
            </a:extLst>
          </p:cNvPr>
          <p:cNvSpPr>
            <a:spLocks noGrp="1"/>
          </p:cNvSpPr>
          <p:nvPr>
            <p:ph type="ftr" sz="quarter" idx="11"/>
          </p:nvPr>
        </p:nvSpPr>
        <p:spPr>
          <a:xfrm>
            <a:off x="3359150" y="6507212"/>
            <a:ext cx="6379210" cy="153888"/>
          </a:xfrm>
        </p:spPr>
        <p:txBody>
          <a:bodyPr/>
          <a:lstStyle/>
          <a:p>
            <a:r>
              <a:rPr lang="en-US"/>
              <a:t>Microsoft Power BI for Business</a:t>
            </a:r>
            <a:endParaRPr lang="en-US" dirty="0"/>
          </a:p>
        </p:txBody>
      </p:sp>
      <p:pic>
        <p:nvPicPr>
          <p:cNvPr id="1026" name="Picture 2" descr="Screenshot of Diagram of Power BI Desktop, Service, and Mobile showing their integration.">
            <a:extLst>
              <a:ext uri="{FF2B5EF4-FFF2-40B4-BE49-F238E27FC236}">
                <a16:creationId xmlns:a16="http://schemas.microsoft.com/office/drawing/2014/main" id="{54A005BA-598A-1315-8311-A6231784B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350" y="2039305"/>
            <a:ext cx="8586376" cy="429318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1">
            <a:extLst>
              <a:ext uri="{FF2B5EF4-FFF2-40B4-BE49-F238E27FC236}">
                <a16:creationId xmlns:a16="http://schemas.microsoft.com/office/drawing/2014/main" id="{AD53BFBE-63DA-BC66-E7E1-65CA5879DCF2}"/>
              </a:ext>
            </a:extLst>
          </p:cNvPr>
          <p:cNvSpPr>
            <a:spLocks noGrp="1"/>
          </p:cNvSpPr>
          <p:nvPr>
            <p:ph sz="quarter" idx="15"/>
          </p:nvPr>
        </p:nvSpPr>
        <p:spPr>
          <a:xfrm>
            <a:off x="8545766" y="6426437"/>
            <a:ext cx="2931615" cy="234662"/>
          </a:xfrm>
          <a:noFill/>
        </p:spPr>
        <p:txBody>
          <a:bodyPr>
            <a:normAutofit/>
          </a:bodyPr>
          <a:lstStyle/>
          <a:p>
            <a:pPr marL="0" indent="0">
              <a:lnSpc>
                <a:spcPct val="100000"/>
              </a:lnSpc>
              <a:spcBef>
                <a:spcPts val="0"/>
              </a:spcBef>
              <a:spcAft>
                <a:spcPts val="0"/>
              </a:spcAft>
              <a:buNone/>
            </a:pPr>
            <a:r>
              <a:rPr lang="en-US" sz="1200" dirty="0"/>
              <a:t>Resources </a:t>
            </a:r>
            <a:r>
              <a:rPr lang="en-US" sz="1200" dirty="0">
                <a:hlinkClick r:id="rId4"/>
              </a:rPr>
              <a:t>Learn Microsoft</a:t>
            </a:r>
            <a:endParaRPr lang="en-US" sz="1200" dirty="0"/>
          </a:p>
        </p:txBody>
      </p:sp>
      <p:pic>
        <p:nvPicPr>
          <p:cNvPr id="1028" name="Picture 4" descr="Screenshot of Diagram of Power BI Report Server, service, and mobile showing their integration.">
            <a:extLst>
              <a:ext uri="{FF2B5EF4-FFF2-40B4-BE49-F238E27FC236}">
                <a16:creationId xmlns:a16="http://schemas.microsoft.com/office/drawing/2014/main" id="{A73C564B-B73F-9F36-E1F0-D742B9C6A7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516" y="2088466"/>
            <a:ext cx="7955702" cy="42440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CCFC60-43D4-BD3C-A8DB-8A3D0418EA57}"/>
              </a:ext>
            </a:extLst>
          </p:cNvPr>
          <p:cNvSpPr txBox="1"/>
          <p:nvPr/>
        </p:nvSpPr>
        <p:spPr>
          <a:xfrm>
            <a:off x="10205892" y="2230389"/>
            <a:ext cx="1306961" cy="369332"/>
          </a:xfrm>
          <a:prstGeom prst="rect">
            <a:avLst/>
          </a:prstGeom>
          <a:noFill/>
        </p:spPr>
        <p:txBody>
          <a:bodyPr wrap="none" rtlCol="0">
            <a:spAutoFit/>
          </a:bodyPr>
          <a:lstStyle/>
          <a:p>
            <a:r>
              <a:rPr lang="en-US" dirty="0"/>
              <a:t>On-premise</a:t>
            </a:r>
          </a:p>
        </p:txBody>
      </p:sp>
      <p:sp>
        <p:nvSpPr>
          <p:cNvPr id="5" name="TextBox 4">
            <a:extLst>
              <a:ext uri="{FF2B5EF4-FFF2-40B4-BE49-F238E27FC236}">
                <a16:creationId xmlns:a16="http://schemas.microsoft.com/office/drawing/2014/main" id="{FD0AD29B-60AB-3453-0682-03BF8775D7DE}"/>
              </a:ext>
            </a:extLst>
          </p:cNvPr>
          <p:cNvSpPr txBox="1"/>
          <p:nvPr/>
        </p:nvSpPr>
        <p:spPr>
          <a:xfrm>
            <a:off x="10205892" y="2827170"/>
            <a:ext cx="1077539" cy="369332"/>
          </a:xfrm>
          <a:prstGeom prst="rect">
            <a:avLst/>
          </a:prstGeom>
          <a:noFill/>
        </p:spPr>
        <p:txBody>
          <a:bodyPr wrap="none" rtlCol="0">
            <a:spAutoFit/>
          </a:bodyPr>
          <a:lstStyle/>
          <a:p>
            <a:r>
              <a:rPr lang="en-US" dirty="0"/>
              <a:t>On-cloud</a:t>
            </a:r>
          </a:p>
        </p:txBody>
      </p:sp>
    </p:spTree>
    <p:extLst>
      <p:ext uri="{BB962C8B-B14F-4D97-AF65-F5344CB8AC3E}">
        <p14:creationId xmlns:p14="http://schemas.microsoft.com/office/powerpoint/2010/main" val="4085775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525507"/>
            <a:ext cx="4500562" cy="1562959"/>
          </a:xfrm>
        </p:spPr>
        <p:txBody>
          <a:bodyPr/>
          <a:lstStyle/>
          <a:p>
            <a:r>
              <a:rPr lang="en-US" dirty="0"/>
              <a:t>Dashboard sample</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dirty="0"/>
          </a:p>
        </p:txBody>
      </p:sp>
      <p:sp>
        <p:nvSpPr>
          <p:cNvPr id="17" name="Date Placeholder 8">
            <a:extLst>
              <a:ext uri="{FF2B5EF4-FFF2-40B4-BE49-F238E27FC236}">
                <a16:creationId xmlns:a16="http://schemas.microsoft.com/office/drawing/2014/main" id="{3A9A9A89-992F-935A-5A81-46BCC0643253}"/>
              </a:ext>
            </a:extLst>
          </p:cNvPr>
          <p:cNvSpPr>
            <a:spLocks noGrp="1"/>
          </p:cNvSpPr>
          <p:nvPr>
            <p:ph type="dt" sz="half" idx="10"/>
          </p:nvPr>
        </p:nvSpPr>
        <p:spPr>
          <a:xfrm>
            <a:off x="1308100" y="6507212"/>
            <a:ext cx="1916524" cy="153888"/>
          </a:xfrm>
        </p:spPr>
        <p:txBody>
          <a:bodyPr/>
          <a:lstStyle/>
          <a:p>
            <a:r>
              <a:rPr lang="en-US" dirty="0"/>
              <a:t>Q1 2023</a:t>
            </a:r>
          </a:p>
        </p:txBody>
      </p:sp>
      <p:sp>
        <p:nvSpPr>
          <p:cNvPr id="19" name="Footer Placeholder 9">
            <a:extLst>
              <a:ext uri="{FF2B5EF4-FFF2-40B4-BE49-F238E27FC236}">
                <a16:creationId xmlns:a16="http://schemas.microsoft.com/office/drawing/2014/main" id="{5774BA76-D38F-7341-EB3A-0B66CBA98D55}"/>
              </a:ext>
            </a:extLst>
          </p:cNvPr>
          <p:cNvSpPr>
            <a:spLocks noGrp="1"/>
          </p:cNvSpPr>
          <p:nvPr>
            <p:ph type="ftr" sz="quarter" idx="11"/>
          </p:nvPr>
        </p:nvSpPr>
        <p:spPr>
          <a:xfrm>
            <a:off x="3359150" y="6507212"/>
            <a:ext cx="6379210" cy="153888"/>
          </a:xfrm>
        </p:spPr>
        <p:txBody>
          <a:bodyPr/>
          <a:lstStyle/>
          <a:p>
            <a:r>
              <a:rPr lang="en-US"/>
              <a:t>Microsoft Power BI for Business</a:t>
            </a:r>
            <a:endParaRPr lang="en-US" dirty="0"/>
          </a:p>
        </p:txBody>
      </p:sp>
      <p:pic>
        <p:nvPicPr>
          <p:cNvPr id="10" name="Picture 9">
            <a:extLst>
              <a:ext uri="{FF2B5EF4-FFF2-40B4-BE49-F238E27FC236}">
                <a16:creationId xmlns:a16="http://schemas.microsoft.com/office/drawing/2014/main" id="{5CFF56DB-6518-FC83-64F4-8BB5CA38F8D0}"/>
              </a:ext>
            </a:extLst>
          </p:cNvPr>
          <p:cNvPicPr>
            <a:picLocks noChangeAspect="1"/>
          </p:cNvPicPr>
          <p:nvPr/>
        </p:nvPicPr>
        <p:blipFill>
          <a:blip r:embed="rId3"/>
          <a:stretch>
            <a:fillRect/>
          </a:stretch>
        </p:blipFill>
        <p:spPr>
          <a:xfrm>
            <a:off x="3224624" y="1179530"/>
            <a:ext cx="8219663" cy="5240676"/>
          </a:xfrm>
          <a:prstGeom prst="rect">
            <a:avLst/>
          </a:prstGeom>
        </p:spPr>
      </p:pic>
    </p:spTree>
    <p:extLst>
      <p:ext uri="{BB962C8B-B14F-4D97-AF65-F5344CB8AC3E}">
        <p14:creationId xmlns:p14="http://schemas.microsoft.com/office/powerpoint/2010/main" val="3715806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CF8C132-5039-D7B4-D1E2-AFA032743997}"/>
              </a:ext>
            </a:extLst>
          </p:cNvPr>
          <p:cNvSpPr>
            <a:spLocks noGrp="1"/>
          </p:cNvSpPr>
          <p:nvPr>
            <p:ph type="title"/>
          </p:nvPr>
        </p:nvSpPr>
        <p:spPr/>
        <p:txBody>
          <a:bodyPr/>
          <a:lstStyle/>
          <a:p>
            <a:r>
              <a:rPr lang="en-US" dirty="0"/>
              <a:t>Data analytics</a:t>
            </a:r>
          </a:p>
        </p:txBody>
      </p:sp>
      <p:sp>
        <p:nvSpPr>
          <p:cNvPr id="25" name="Content Placeholder 24">
            <a:extLst>
              <a:ext uri="{FF2B5EF4-FFF2-40B4-BE49-F238E27FC236}">
                <a16:creationId xmlns:a16="http://schemas.microsoft.com/office/drawing/2014/main" id="{FD03DBEE-8C57-B17C-F037-5CA593513A2F}"/>
              </a:ext>
            </a:extLst>
          </p:cNvPr>
          <p:cNvSpPr>
            <a:spLocks noGrp="1"/>
          </p:cNvSpPr>
          <p:nvPr>
            <p:ph idx="1"/>
          </p:nvPr>
        </p:nvSpPr>
        <p:spPr>
          <a:xfrm>
            <a:off x="550863" y="1457879"/>
            <a:ext cx="11090274" cy="3979625"/>
          </a:xfrm>
        </p:spPr>
        <p:txBody>
          <a:bodyPr/>
          <a:lstStyle/>
          <a:p>
            <a:pPr marL="0" indent="0">
              <a:buNone/>
            </a:pPr>
            <a:r>
              <a:rPr lang="en-US" sz="1600" b="0" i="0" dirty="0">
                <a:solidFill>
                  <a:srgbClr val="E6E6E6"/>
                </a:solidFill>
                <a:effectLst/>
                <a:latin typeface="Segoe UI" panose="020B0502040204020203" pitchFamily="34" charset="0"/>
              </a:rPr>
              <a:t>While the process of data analysis focuses on the tasks of cleaning, modeling, and visualizing data, the concept of data analysis and its importance to business should not be understated. To analyze data, core components of analytics are divided into the following categories:</a:t>
            </a:r>
          </a:p>
          <a:p>
            <a:pPr algn="l">
              <a:buFont typeface="Arial" panose="020B0604020202020204" pitchFamily="34" charset="0"/>
              <a:buChar char="•"/>
            </a:pPr>
            <a:r>
              <a:rPr lang="en-US" sz="1400" b="0" i="0" dirty="0">
                <a:solidFill>
                  <a:srgbClr val="E6E6E6"/>
                </a:solidFill>
                <a:effectLst/>
                <a:latin typeface="Segoe UI" panose="020B0502040204020203" pitchFamily="34" charset="0"/>
              </a:rPr>
              <a:t>Descriptive analytics – Describe and summary data suite for KPI, reports, summary</a:t>
            </a:r>
          </a:p>
          <a:p>
            <a:pPr algn="l">
              <a:buFont typeface="Arial" panose="020B0604020202020204" pitchFamily="34" charset="0"/>
              <a:buChar char="•"/>
            </a:pPr>
            <a:r>
              <a:rPr lang="en-US" sz="1400" b="0" i="0" dirty="0">
                <a:solidFill>
                  <a:srgbClr val="E6E6E6"/>
                </a:solidFill>
                <a:effectLst/>
                <a:latin typeface="Segoe UI" panose="020B0502040204020203" pitchFamily="34" charset="0"/>
              </a:rPr>
              <a:t>Diagnostic analytics</a:t>
            </a:r>
            <a:r>
              <a:rPr lang="th-TH" sz="1400" b="0" i="0" dirty="0">
                <a:solidFill>
                  <a:srgbClr val="E6E6E6"/>
                </a:solidFill>
                <a:effectLst/>
                <a:latin typeface="Segoe UI" panose="020B0502040204020203" pitchFamily="34" charset="0"/>
              </a:rPr>
              <a:t> </a:t>
            </a:r>
            <a:r>
              <a:rPr lang="en-US" sz="1400" b="0" i="0" dirty="0">
                <a:solidFill>
                  <a:srgbClr val="E6E6E6"/>
                </a:solidFill>
                <a:effectLst/>
                <a:latin typeface="Segoe UI" panose="020B0502040204020203" pitchFamily="34" charset="0"/>
              </a:rPr>
              <a:t>– Identify anomalies in the data, Collect data that’s related to these anomalies and explain trends</a:t>
            </a:r>
          </a:p>
          <a:p>
            <a:pPr algn="l">
              <a:buFont typeface="Arial" panose="020B0604020202020204" pitchFamily="34" charset="0"/>
              <a:buChar char="•"/>
            </a:pPr>
            <a:r>
              <a:rPr lang="en-US" sz="1400" b="0" i="0" dirty="0">
                <a:solidFill>
                  <a:srgbClr val="E6E6E6"/>
                </a:solidFill>
                <a:effectLst/>
                <a:latin typeface="Segoe UI" panose="020B0502040204020203" pitchFamily="34" charset="0"/>
              </a:rPr>
              <a:t>Predictive analytics – Predict future from historical data to determine the </a:t>
            </a:r>
            <a:r>
              <a:rPr lang="en-US" sz="1400" b="0" i="0" dirty="0" err="1">
                <a:solidFill>
                  <a:srgbClr val="E6E6E6"/>
                </a:solidFill>
                <a:effectLst/>
                <a:latin typeface="Segoe UI" panose="020B0502040204020203" pitchFamily="34" charset="0"/>
              </a:rPr>
              <a:t>likelyhood</a:t>
            </a:r>
            <a:r>
              <a:rPr lang="en-US" sz="1400" b="0" i="0" dirty="0">
                <a:solidFill>
                  <a:srgbClr val="E6E6E6"/>
                </a:solidFill>
                <a:effectLst/>
                <a:latin typeface="Segoe UI" panose="020B0502040204020203" pitchFamily="34" charset="0"/>
              </a:rPr>
              <a:t>.</a:t>
            </a:r>
          </a:p>
          <a:p>
            <a:pPr algn="l">
              <a:buFont typeface="Arial" panose="020B0604020202020204" pitchFamily="34" charset="0"/>
              <a:buChar char="•"/>
            </a:pPr>
            <a:r>
              <a:rPr lang="en-US" sz="1400" b="0" i="0" dirty="0">
                <a:solidFill>
                  <a:srgbClr val="E6E6E6"/>
                </a:solidFill>
                <a:effectLst/>
                <a:latin typeface="Segoe UI" panose="020B0502040204020203" pitchFamily="34" charset="0"/>
              </a:rPr>
              <a:t>Prescriptive analytics – Help answer questions about which actions should be taken to achieve a goal or target</a:t>
            </a:r>
          </a:p>
          <a:p>
            <a:pPr algn="l">
              <a:buFont typeface="Arial" panose="020B0604020202020204" pitchFamily="34" charset="0"/>
              <a:buChar char="•"/>
            </a:pPr>
            <a:r>
              <a:rPr lang="en-US" sz="1400" b="0" i="0" dirty="0">
                <a:solidFill>
                  <a:srgbClr val="E6E6E6"/>
                </a:solidFill>
                <a:effectLst/>
                <a:latin typeface="Segoe UI" panose="020B0502040204020203" pitchFamily="34" charset="0"/>
              </a:rPr>
              <a:t>Cognitive analytics – Attempt to draw inferences from existing data and pattern. Predict future inference with self-learning feedback</a:t>
            </a:r>
          </a:p>
        </p:txBody>
      </p:sp>
      <p:sp>
        <p:nvSpPr>
          <p:cNvPr id="7" name="Slide Number Placeholder 6">
            <a:extLst>
              <a:ext uri="{FF2B5EF4-FFF2-40B4-BE49-F238E27FC236}">
                <a16:creationId xmlns:a16="http://schemas.microsoft.com/office/drawing/2014/main" id="{50399FEC-E1CD-28C7-C098-3577E8802E02}"/>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9" name="Date Placeholder 8">
            <a:extLst>
              <a:ext uri="{FF2B5EF4-FFF2-40B4-BE49-F238E27FC236}">
                <a16:creationId xmlns:a16="http://schemas.microsoft.com/office/drawing/2014/main" id="{A7E7D8AA-922D-425C-F052-ECF102F67DC5}"/>
              </a:ext>
            </a:extLst>
          </p:cNvPr>
          <p:cNvSpPr>
            <a:spLocks noGrp="1"/>
          </p:cNvSpPr>
          <p:nvPr>
            <p:ph type="dt" sz="half" idx="10"/>
          </p:nvPr>
        </p:nvSpPr>
        <p:spPr/>
        <p:txBody>
          <a:bodyPr/>
          <a:lstStyle/>
          <a:p>
            <a:r>
              <a:rPr lang="en-US"/>
              <a:t>Q1 2023</a:t>
            </a:r>
            <a:endParaRPr lang="en-US" dirty="0"/>
          </a:p>
        </p:txBody>
      </p:sp>
      <p:sp>
        <p:nvSpPr>
          <p:cNvPr id="10" name="Footer Placeholder 9">
            <a:extLst>
              <a:ext uri="{FF2B5EF4-FFF2-40B4-BE49-F238E27FC236}">
                <a16:creationId xmlns:a16="http://schemas.microsoft.com/office/drawing/2014/main" id="{1718C806-F66E-C177-C02A-FDF7E9FA755A}"/>
              </a:ext>
            </a:extLst>
          </p:cNvPr>
          <p:cNvSpPr>
            <a:spLocks noGrp="1"/>
          </p:cNvSpPr>
          <p:nvPr>
            <p:ph type="ftr" sz="quarter" idx="11"/>
          </p:nvPr>
        </p:nvSpPr>
        <p:spPr/>
        <p:txBody>
          <a:bodyPr/>
          <a:lstStyle/>
          <a:p>
            <a:r>
              <a:rPr lang="en-US"/>
              <a:t>Microsoft Power BI for Business</a:t>
            </a:r>
            <a:endParaRPr lang="en-US" dirty="0"/>
          </a:p>
        </p:txBody>
      </p:sp>
      <p:pic>
        <p:nvPicPr>
          <p:cNvPr id="1026" name="Picture 2" descr="roles in data">
            <a:extLst>
              <a:ext uri="{FF2B5EF4-FFF2-40B4-BE49-F238E27FC236}">
                <a16:creationId xmlns:a16="http://schemas.microsoft.com/office/drawing/2014/main" id="{2F93300D-521F-7979-F8B8-B4F01C962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5138" y="4703445"/>
            <a:ext cx="6181725"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16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17BD-8900-9DC1-6105-F9C763DFF1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45C721-9EDC-BF82-5D29-CB5FAC865B4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24AC655-4C41-9971-898D-62C7122BE346}"/>
              </a:ext>
            </a:extLst>
          </p:cNvPr>
          <p:cNvSpPr>
            <a:spLocks noGrp="1"/>
          </p:cNvSpPr>
          <p:nvPr>
            <p:ph type="sldNum" sz="quarter" idx="12"/>
          </p:nvPr>
        </p:nvSpPr>
        <p:spPr/>
        <p:txBody>
          <a:bodyPr/>
          <a:lstStyle/>
          <a:p>
            <a:fld id="{DBA1B0FB-D917-4C8C-928F-313BD683BF39}" type="slidenum">
              <a:rPr lang="en-US" smtClean="0"/>
              <a:t>13</a:t>
            </a:fld>
            <a:endParaRPr lang="en-US"/>
          </a:p>
        </p:txBody>
      </p:sp>
      <p:sp>
        <p:nvSpPr>
          <p:cNvPr id="5" name="Date Placeholder 4">
            <a:extLst>
              <a:ext uri="{FF2B5EF4-FFF2-40B4-BE49-F238E27FC236}">
                <a16:creationId xmlns:a16="http://schemas.microsoft.com/office/drawing/2014/main" id="{0A168D55-E6E8-652C-43F0-DB443106016D}"/>
              </a:ext>
            </a:extLst>
          </p:cNvPr>
          <p:cNvSpPr>
            <a:spLocks noGrp="1"/>
          </p:cNvSpPr>
          <p:nvPr>
            <p:ph type="dt" sz="half" idx="10"/>
          </p:nvPr>
        </p:nvSpPr>
        <p:spPr/>
        <p:txBody>
          <a:bodyPr/>
          <a:lstStyle/>
          <a:p>
            <a:r>
              <a:rPr lang="en-US"/>
              <a:t>Q1 2023</a:t>
            </a:r>
            <a:endParaRPr lang="en-US" dirty="0"/>
          </a:p>
        </p:txBody>
      </p:sp>
      <p:sp>
        <p:nvSpPr>
          <p:cNvPr id="6" name="Footer Placeholder 5">
            <a:extLst>
              <a:ext uri="{FF2B5EF4-FFF2-40B4-BE49-F238E27FC236}">
                <a16:creationId xmlns:a16="http://schemas.microsoft.com/office/drawing/2014/main" id="{67918424-9D62-DA0C-1A2A-A9FF92350DB2}"/>
              </a:ext>
            </a:extLst>
          </p:cNvPr>
          <p:cNvSpPr>
            <a:spLocks noGrp="1"/>
          </p:cNvSpPr>
          <p:nvPr>
            <p:ph type="ftr" sz="quarter" idx="11"/>
          </p:nvPr>
        </p:nvSpPr>
        <p:spPr/>
        <p:txBody>
          <a:bodyPr/>
          <a:lstStyle/>
          <a:p>
            <a:r>
              <a:rPr lang="en-US"/>
              <a:t>Microsoft Power BI for Business</a:t>
            </a:r>
            <a:endParaRPr lang="en-US" dirty="0"/>
          </a:p>
        </p:txBody>
      </p:sp>
      <p:pic>
        <p:nvPicPr>
          <p:cNvPr id="3074" name="Picture 2" descr="May be a graphic of text that says &quot;DataHub 5 Data Analytic ขั้นตอนการทำ โดย Google 1 กำหนดคำถาม ตั้งคำถามกับสิ่งที่เกิดขึ้น เช่น ทำไมลูกค้าน้อยลง, จะหาลูกค้าเพิ่ม ได้อย่างไร หรือ ทำอย่างไรให้ ตันทุนลดลง 2 เก็บรวบรวมข้อมูล เก็บข้อมูลต่างๆเช่น ตัวเลขจาก ยอดขาย, ต้นทุนการผลิต, การซือ ขายของลูกค้า รวมไปถึงการรีวิว ต่างๆ ที่มี 3 4 จัดระเบียบข้อมูล นำข้อมูลที่ได้มาจัดให้เป็นระเบียบ แยกหมวดหมู่ให้ชัดเจนแยกข้อมูล ว่าอันไหนทีส คัญมาก อันไหนที่ ไม่สำคัญโดยอาจจะใส่รายละเอียด ไว้บน Google neet วิเคราะห์ข้อมูล นำข้อมูลทั้งหมดมาวิเคราะห์ เมื่อ เราเห็นตัวเลขต่า งๆแล้ว ช่วยให้ เราสามารถดูแนวโน้ม หรือปัญหา ที่เกิดขึ้นได้ 5 ทำออกมาเป็นภาพ เพื่อนำไปแชร์กับทีม แปลงข้อมูลทั้งหมดให้อยู่ในรูปแบบ ของกราฟ หรือ Pie Chart เพือ ให้คนอื่นๆ มองแล้วเข้าใจง่ายขึน&quot;">
            <a:extLst>
              <a:ext uri="{FF2B5EF4-FFF2-40B4-BE49-F238E27FC236}">
                <a16:creationId xmlns:a16="http://schemas.microsoft.com/office/drawing/2014/main" id="{FD6E7F24-1BBC-7E2C-F0E3-A3D4A9D3B0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846" b="3275"/>
          <a:stretch/>
        </p:blipFill>
        <p:spPr bwMode="auto">
          <a:xfrm>
            <a:off x="5829300" y="1104899"/>
            <a:ext cx="5486400" cy="5203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ay be a graphic of text that says &quot;DataHub 5 Data Analytic ขั้นตอนการทำ โดย Google 1 กำหนดคำถาม ตั้งคำถามกับสิ่งที่เกิดขึ้น เช่น ทำไมลูกค้าน้อยลง, จะหาลูกค้าเพิ่ม ได้อย่างไร หรือ ทำอย่างไรให้ ตันทุนลดลง 2 เก็บรวบรวมข้อมูล เก็บข้อมูลต่างๆเช่น ตัวเลขจาก ยอดขาย, ต้นทุนการผลิต, การซือ ขายของลูกค้า รวมไปถึงการรีวิว ต่างๆ ที่มี 3 4 จัดระเบียบข้อมูล นำข้อมูลที่ได้มาจัดให้เป็นระเบียบ แยกหมวดหมู่ให้ชัดเจนแยกข้อมูล ว่าอันไหนทีส คัญมาก อันไหนที่ ไม่สำคัญโดยอาจจะใส่รายละเอียด ไว้บน Google neet วิเคราะห์ข้อมูล นำข้อมูลทั้งหมดมาวิเคราะห์ เมื่อ เราเห็นตัวเลขต่า งๆแล้ว ช่วยให้ เราสามารถดูแนวโน้ม หรือปัญหา ที่เกิดขึ้นได้ 5 ทำออกมาเป็นภาพ เพื่อนำไปแชร์กับทีม แปลงข้อมูลทั้งหมดให้อยู่ในรูปแบบ ของกราฟ หรือ Pie Chart เพือ ให้คนอื่นๆ มองแล้วเข้าใจง่ายขึน&quot;">
            <a:extLst>
              <a:ext uri="{FF2B5EF4-FFF2-40B4-BE49-F238E27FC236}">
                <a16:creationId xmlns:a16="http://schemas.microsoft.com/office/drawing/2014/main" id="{767B3CDF-D56D-9FD9-8186-07AB58B3E5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7765"/>
          <a:stretch/>
        </p:blipFill>
        <p:spPr bwMode="auto">
          <a:xfrm>
            <a:off x="106680" y="2578121"/>
            <a:ext cx="5486400" cy="152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394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40A95-BBA1-92FC-45F9-E7DE8C217DE8}"/>
              </a:ext>
            </a:extLst>
          </p:cNvPr>
          <p:cNvSpPr>
            <a:spLocks noGrp="1"/>
          </p:cNvSpPr>
          <p:nvPr>
            <p:ph type="title"/>
          </p:nvPr>
        </p:nvSpPr>
        <p:spPr/>
        <p:txBody>
          <a:bodyPr/>
          <a:lstStyle/>
          <a:p>
            <a:r>
              <a:rPr lang="en-US" dirty="0"/>
              <a:t>Tasks of Data analyst</a:t>
            </a:r>
          </a:p>
        </p:txBody>
      </p:sp>
      <p:sp>
        <p:nvSpPr>
          <p:cNvPr id="3" name="Content Placeholder 2">
            <a:extLst>
              <a:ext uri="{FF2B5EF4-FFF2-40B4-BE49-F238E27FC236}">
                <a16:creationId xmlns:a16="http://schemas.microsoft.com/office/drawing/2014/main" id="{D898BC73-E59F-213B-00CD-3DA77FB8E40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4E3612B-B660-3B00-F3AF-C3B558E7148E}"/>
              </a:ext>
            </a:extLst>
          </p:cNvPr>
          <p:cNvSpPr>
            <a:spLocks noGrp="1"/>
          </p:cNvSpPr>
          <p:nvPr>
            <p:ph type="sldNum" sz="quarter" idx="12"/>
          </p:nvPr>
        </p:nvSpPr>
        <p:spPr/>
        <p:txBody>
          <a:bodyPr/>
          <a:lstStyle/>
          <a:p>
            <a:fld id="{DBA1B0FB-D917-4C8C-928F-313BD683BF39}" type="slidenum">
              <a:rPr lang="en-US" smtClean="0"/>
              <a:t>14</a:t>
            </a:fld>
            <a:endParaRPr lang="en-US"/>
          </a:p>
        </p:txBody>
      </p:sp>
      <p:sp>
        <p:nvSpPr>
          <p:cNvPr id="5" name="Date Placeholder 4">
            <a:extLst>
              <a:ext uri="{FF2B5EF4-FFF2-40B4-BE49-F238E27FC236}">
                <a16:creationId xmlns:a16="http://schemas.microsoft.com/office/drawing/2014/main" id="{7DF974FE-92BA-49C6-4EBC-1BCE5601C3FF}"/>
              </a:ext>
            </a:extLst>
          </p:cNvPr>
          <p:cNvSpPr>
            <a:spLocks noGrp="1"/>
          </p:cNvSpPr>
          <p:nvPr>
            <p:ph type="dt" sz="half" idx="10"/>
          </p:nvPr>
        </p:nvSpPr>
        <p:spPr/>
        <p:txBody>
          <a:bodyPr/>
          <a:lstStyle/>
          <a:p>
            <a:r>
              <a:rPr lang="en-US"/>
              <a:t>Q1 2023</a:t>
            </a:r>
            <a:endParaRPr lang="en-US" dirty="0"/>
          </a:p>
        </p:txBody>
      </p:sp>
      <p:sp>
        <p:nvSpPr>
          <p:cNvPr id="6" name="Footer Placeholder 5">
            <a:extLst>
              <a:ext uri="{FF2B5EF4-FFF2-40B4-BE49-F238E27FC236}">
                <a16:creationId xmlns:a16="http://schemas.microsoft.com/office/drawing/2014/main" id="{DAB8BF7A-F4DB-DE24-769E-7D036738DAA1}"/>
              </a:ext>
            </a:extLst>
          </p:cNvPr>
          <p:cNvSpPr>
            <a:spLocks noGrp="1"/>
          </p:cNvSpPr>
          <p:nvPr>
            <p:ph type="ftr" sz="quarter" idx="11"/>
          </p:nvPr>
        </p:nvSpPr>
        <p:spPr/>
        <p:txBody>
          <a:bodyPr/>
          <a:lstStyle/>
          <a:p>
            <a:r>
              <a:rPr lang="en-US"/>
              <a:t>Microsoft Power BI for Business</a:t>
            </a:r>
            <a:endParaRPr lang="en-US" dirty="0"/>
          </a:p>
        </p:txBody>
      </p:sp>
      <p:pic>
        <p:nvPicPr>
          <p:cNvPr id="2050" name="Picture 2" descr="tasks of a data analyst">
            <a:extLst>
              <a:ext uri="{FF2B5EF4-FFF2-40B4-BE49-F238E27FC236}">
                <a16:creationId xmlns:a16="http://schemas.microsoft.com/office/drawing/2014/main" id="{328865E1-4FDA-A2CE-EDE2-50D6FE034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525" y="1511299"/>
            <a:ext cx="98869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09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17BD-8900-9DC1-6105-F9C763DFF10C}"/>
              </a:ext>
            </a:extLst>
          </p:cNvPr>
          <p:cNvSpPr>
            <a:spLocks noGrp="1"/>
          </p:cNvSpPr>
          <p:nvPr>
            <p:ph type="title"/>
          </p:nvPr>
        </p:nvSpPr>
        <p:spPr/>
        <p:txBody>
          <a:bodyPr/>
          <a:lstStyle/>
          <a:p>
            <a:r>
              <a:rPr lang="en-US" dirty="0"/>
              <a:t>Visualizations</a:t>
            </a:r>
          </a:p>
        </p:txBody>
      </p:sp>
      <p:sp>
        <p:nvSpPr>
          <p:cNvPr id="3" name="Content Placeholder 2">
            <a:extLst>
              <a:ext uri="{FF2B5EF4-FFF2-40B4-BE49-F238E27FC236}">
                <a16:creationId xmlns:a16="http://schemas.microsoft.com/office/drawing/2014/main" id="{9F45C721-9EDC-BF82-5D29-CB5FAC865B4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24AC655-4C41-9971-898D-62C7122BE346}"/>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5" name="Date Placeholder 4">
            <a:extLst>
              <a:ext uri="{FF2B5EF4-FFF2-40B4-BE49-F238E27FC236}">
                <a16:creationId xmlns:a16="http://schemas.microsoft.com/office/drawing/2014/main" id="{0A168D55-E6E8-652C-43F0-DB443106016D}"/>
              </a:ext>
            </a:extLst>
          </p:cNvPr>
          <p:cNvSpPr>
            <a:spLocks noGrp="1"/>
          </p:cNvSpPr>
          <p:nvPr>
            <p:ph type="dt" sz="half" idx="10"/>
          </p:nvPr>
        </p:nvSpPr>
        <p:spPr/>
        <p:txBody>
          <a:bodyPr/>
          <a:lstStyle/>
          <a:p>
            <a:r>
              <a:rPr lang="en-US"/>
              <a:t>Q1 2023</a:t>
            </a:r>
            <a:endParaRPr lang="en-US" dirty="0"/>
          </a:p>
        </p:txBody>
      </p:sp>
      <p:sp>
        <p:nvSpPr>
          <p:cNvPr id="6" name="Footer Placeholder 5">
            <a:extLst>
              <a:ext uri="{FF2B5EF4-FFF2-40B4-BE49-F238E27FC236}">
                <a16:creationId xmlns:a16="http://schemas.microsoft.com/office/drawing/2014/main" id="{67918424-9D62-DA0C-1A2A-A9FF92350DB2}"/>
              </a:ext>
            </a:extLst>
          </p:cNvPr>
          <p:cNvSpPr>
            <a:spLocks noGrp="1"/>
          </p:cNvSpPr>
          <p:nvPr>
            <p:ph type="ftr" sz="quarter" idx="11"/>
          </p:nvPr>
        </p:nvSpPr>
        <p:spPr/>
        <p:txBody>
          <a:bodyPr/>
          <a:lstStyle/>
          <a:p>
            <a:r>
              <a:rPr lang="en-US"/>
              <a:t>Microsoft Power BI for Business</a:t>
            </a:r>
            <a:endParaRPr lang="en-US" dirty="0"/>
          </a:p>
        </p:txBody>
      </p:sp>
      <p:pic>
        <p:nvPicPr>
          <p:cNvPr id="4098" name="Picture 2" descr="Power BI visualizations">
            <a:extLst>
              <a:ext uri="{FF2B5EF4-FFF2-40B4-BE49-F238E27FC236}">
                <a16:creationId xmlns:a16="http://schemas.microsoft.com/office/drawing/2014/main" id="{A80300CB-460C-3595-009F-3EE2D68EE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38469"/>
            <a:ext cx="76200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230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9CF4BE-A6A5-DFAF-E6C0-919B72A75B7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6FE3691-A87D-0848-1DDD-9CACFA21DF81}"/>
              </a:ext>
            </a:extLst>
          </p:cNvPr>
          <p:cNvSpPr>
            <a:spLocks noGrp="1"/>
          </p:cNvSpPr>
          <p:nvPr>
            <p:ph type="sldNum" sz="quarter" idx="12"/>
          </p:nvPr>
        </p:nvSpPr>
        <p:spPr/>
        <p:txBody>
          <a:bodyPr/>
          <a:lstStyle/>
          <a:p>
            <a:fld id="{DBA1B0FB-D917-4C8C-928F-313BD683BF39}" type="slidenum">
              <a:rPr lang="en-US" smtClean="0"/>
              <a:t>16</a:t>
            </a:fld>
            <a:endParaRPr lang="en-US"/>
          </a:p>
        </p:txBody>
      </p:sp>
      <p:sp>
        <p:nvSpPr>
          <p:cNvPr id="5" name="Date Placeholder 4">
            <a:extLst>
              <a:ext uri="{FF2B5EF4-FFF2-40B4-BE49-F238E27FC236}">
                <a16:creationId xmlns:a16="http://schemas.microsoft.com/office/drawing/2014/main" id="{8FA586EE-616B-FC0B-A309-A7EBB637DE7B}"/>
              </a:ext>
            </a:extLst>
          </p:cNvPr>
          <p:cNvSpPr>
            <a:spLocks noGrp="1"/>
          </p:cNvSpPr>
          <p:nvPr>
            <p:ph type="dt" sz="half" idx="10"/>
          </p:nvPr>
        </p:nvSpPr>
        <p:spPr/>
        <p:txBody>
          <a:bodyPr/>
          <a:lstStyle/>
          <a:p>
            <a:r>
              <a:rPr lang="en-US"/>
              <a:t>Q1 2023</a:t>
            </a:r>
            <a:endParaRPr lang="en-US" dirty="0"/>
          </a:p>
        </p:txBody>
      </p:sp>
      <p:sp>
        <p:nvSpPr>
          <p:cNvPr id="6" name="Footer Placeholder 5">
            <a:extLst>
              <a:ext uri="{FF2B5EF4-FFF2-40B4-BE49-F238E27FC236}">
                <a16:creationId xmlns:a16="http://schemas.microsoft.com/office/drawing/2014/main" id="{2A8E5AE4-6839-1D42-7315-A7B591DD08BD}"/>
              </a:ext>
            </a:extLst>
          </p:cNvPr>
          <p:cNvSpPr>
            <a:spLocks noGrp="1"/>
          </p:cNvSpPr>
          <p:nvPr>
            <p:ph type="ftr" sz="quarter" idx="11"/>
          </p:nvPr>
        </p:nvSpPr>
        <p:spPr/>
        <p:txBody>
          <a:bodyPr/>
          <a:lstStyle/>
          <a:p>
            <a:r>
              <a:rPr lang="en-US"/>
              <a:t>Microsoft Power BI for Business</a:t>
            </a:r>
            <a:endParaRPr lang="en-US" dirty="0"/>
          </a:p>
        </p:txBody>
      </p:sp>
      <p:sp>
        <p:nvSpPr>
          <p:cNvPr id="8" name="Title 7">
            <a:extLst>
              <a:ext uri="{FF2B5EF4-FFF2-40B4-BE49-F238E27FC236}">
                <a16:creationId xmlns:a16="http://schemas.microsoft.com/office/drawing/2014/main" id="{044F3A93-3490-80AB-6B3E-702A55279B6B}"/>
              </a:ext>
            </a:extLst>
          </p:cNvPr>
          <p:cNvSpPr>
            <a:spLocks noGrp="1"/>
          </p:cNvSpPr>
          <p:nvPr>
            <p:ph type="title"/>
          </p:nvPr>
        </p:nvSpPr>
        <p:spPr/>
        <p:txBody>
          <a:bodyPr/>
          <a:lstStyle/>
          <a:p>
            <a:r>
              <a:rPr lang="en-US" dirty="0"/>
              <a:t>Datasets</a:t>
            </a:r>
          </a:p>
        </p:txBody>
      </p:sp>
      <p:pic>
        <p:nvPicPr>
          <p:cNvPr id="5126" name="Picture 6">
            <a:extLst>
              <a:ext uri="{FF2B5EF4-FFF2-40B4-BE49-F238E27FC236}">
                <a16:creationId xmlns:a16="http://schemas.microsoft.com/office/drawing/2014/main" id="{EBB1FFC1-8ED0-A466-03B7-7C431ACEF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184" y="1315722"/>
            <a:ext cx="7672679" cy="5268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551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FF84-B1B6-14A2-981C-79177BBE1FF9}"/>
              </a:ext>
            </a:extLst>
          </p:cNvPr>
          <p:cNvSpPr>
            <a:spLocks noGrp="1"/>
          </p:cNvSpPr>
          <p:nvPr>
            <p:ph type="title"/>
          </p:nvPr>
        </p:nvSpPr>
        <p:spPr/>
        <p:txBody>
          <a:bodyPr/>
          <a:lstStyle/>
          <a:p>
            <a:r>
              <a:rPr lang="en-US" dirty="0"/>
              <a:t>Reports &amp; Dashboard</a:t>
            </a:r>
          </a:p>
        </p:txBody>
      </p:sp>
      <p:sp>
        <p:nvSpPr>
          <p:cNvPr id="3" name="Content Placeholder 2">
            <a:extLst>
              <a:ext uri="{FF2B5EF4-FFF2-40B4-BE49-F238E27FC236}">
                <a16:creationId xmlns:a16="http://schemas.microsoft.com/office/drawing/2014/main" id="{2EFDC5CA-5B02-E88D-39ED-A67B9383B69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16E67A0-5B27-671F-4A56-8826F8070D8A}"/>
              </a:ext>
            </a:extLst>
          </p:cNvPr>
          <p:cNvSpPr>
            <a:spLocks noGrp="1"/>
          </p:cNvSpPr>
          <p:nvPr>
            <p:ph type="sldNum" sz="quarter" idx="12"/>
          </p:nvPr>
        </p:nvSpPr>
        <p:spPr/>
        <p:txBody>
          <a:bodyPr/>
          <a:lstStyle/>
          <a:p>
            <a:fld id="{DBA1B0FB-D917-4C8C-928F-313BD683BF39}" type="slidenum">
              <a:rPr lang="en-US" smtClean="0"/>
              <a:t>17</a:t>
            </a:fld>
            <a:endParaRPr lang="en-US"/>
          </a:p>
        </p:txBody>
      </p:sp>
      <p:sp>
        <p:nvSpPr>
          <p:cNvPr id="5" name="Date Placeholder 4">
            <a:extLst>
              <a:ext uri="{FF2B5EF4-FFF2-40B4-BE49-F238E27FC236}">
                <a16:creationId xmlns:a16="http://schemas.microsoft.com/office/drawing/2014/main" id="{D7CFE7C6-6AD1-144B-E12A-3EADF3DFE2FA}"/>
              </a:ext>
            </a:extLst>
          </p:cNvPr>
          <p:cNvSpPr>
            <a:spLocks noGrp="1"/>
          </p:cNvSpPr>
          <p:nvPr>
            <p:ph type="dt" sz="half" idx="10"/>
          </p:nvPr>
        </p:nvSpPr>
        <p:spPr/>
        <p:txBody>
          <a:bodyPr/>
          <a:lstStyle/>
          <a:p>
            <a:r>
              <a:rPr lang="en-US"/>
              <a:t>Q1 2023</a:t>
            </a:r>
            <a:endParaRPr lang="en-US" dirty="0"/>
          </a:p>
        </p:txBody>
      </p:sp>
      <p:sp>
        <p:nvSpPr>
          <p:cNvPr id="6" name="Footer Placeholder 5">
            <a:extLst>
              <a:ext uri="{FF2B5EF4-FFF2-40B4-BE49-F238E27FC236}">
                <a16:creationId xmlns:a16="http://schemas.microsoft.com/office/drawing/2014/main" id="{66E7F722-4213-43D9-74F8-19150970EBE0}"/>
              </a:ext>
            </a:extLst>
          </p:cNvPr>
          <p:cNvSpPr>
            <a:spLocks noGrp="1"/>
          </p:cNvSpPr>
          <p:nvPr>
            <p:ph type="ftr" sz="quarter" idx="11"/>
          </p:nvPr>
        </p:nvSpPr>
        <p:spPr/>
        <p:txBody>
          <a:bodyPr/>
          <a:lstStyle/>
          <a:p>
            <a:r>
              <a:rPr lang="en-US"/>
              <a:t>Microsoft Power BI for Business</a:t>
            </a:r>
            <a:endParaRPr lang="en-US" dirty="0"/>
          </a:p>
        </p:txBody>
      </p:sp>
      <p:pic>
        <p:nvPicPr>
          <p:cNvPr id="6146" name="Picture 2" descr="Power BI reports">
            <a:extLst>
              <a:ext uri="{FF2B5EF4-FFF2-40B4-BE49-F238E27FC236}">
                <a16:creationId xmlns:a16="http://schemas.microsoft.com/office/drawing/2014/main" id="{0E7B7BE9-AA9A-F285-0B50-7BAC67294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5" y="1362950"/>
            <a:ext cx="9286875" cy="633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627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9023A2-4675-27FC-637A-06365999392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44FEDD7-4A09-38FA-ACDC-C609664F86B5}"/>
              </a:ext>
            </a:extLst>
          </p:cNvPr>
          <p:cNvSpPr>
            <a:spLocks noGrp="1"/>
          </p:cNvSpPr>
          <p:nvPr>
            <p:ph type="sldNum" sz="quarter" idx="12"/>
          </p:nvPr>
        </p:nvSpPr>
        <p:spPr/>
        <p:txBody>
          <a:bodyPr/>
          <a:lstStyle/>
          <a:p>
            <a:fld id="{DBA1B0FB-D917-4C8C-928F-313BD683BF39}" type="slidenum">
              <a:rPr lang="en-US" smtClean="0"/>
              <a:t>18</a:t>
            </a:fld>
            <a:endParaRPr lang="en-US"/>
          </a:p>
        </p:txBody>
      </p:sp>
      <p:sp>
        <p:nvSpPr>
          <p:cNvPr id="5" name="Date Placeholder 4">
            <a:extLst>
              <a:ext uri="{FF2B5EF4-FFF2-40B4-BE49-F238E27FC236}">
                <a16:creationId xmlns:a16="http://schemas.microsoft.com/office/drawing/2014/main" id="{9C6D3207-D5E8-2D96-0031-CD1E8E54CD7B}"/>
              </a:ext>
            </a:extLst>
          </p:cNvPr>
          <p:cNvSpPr>
            <a:spLocks noGrp="1"/>
          </p:cNvSpPr>
          <p:nvPr>
            <p:ph type="dt" sz="half" idx="10"/>
          </p:nvPr>
        </p:nvSpPr>
        <p:spPr/>
        <p:txBody>
          <a:bodyPr/>
          <a:lstStyle/>
          <a:p>
            <a:r>
              <a:rPr lang="en-US"/>
              <a:t>Q1 2023</a:t>
            </a:r>
            <a:endParaRPr lang="en-US" dirty="0"/>
          </a:p>
        </p:txBody>
      </p:sp>
      <p:sp>
        <p:nvSpPr>
          <p:cNvPr id="6" name="Footer Placeholder 5">
            <a:extLst>
              <a:ext uri="{FF2B5EF4-FFF2-40B4-BE49-F238E27FC236}">
                <a16:creationId xmlns:a16="http://schemas.microsoft.com/office/drawing/2014/main" id="{C0CB553A-784D-016A-B37D-EF7487ABFA8B}"/>
              </a:ext>
            </a:extLst>
          </p:cNvPr>
          <p:cNvSpPr>
            <a:spLocks noGrp="1"/>
          </p:cNvSpPr>
          <p:nvPr>
            <p:ph type="ftr" sz="quarter" idx="11"/>
          </p:nvPr>
        </p:nvSpPr>
        <p:spPr/>
        <p:txBody>
          <a:bodyPr/>
          <a:lstStyle/>
          <a:p>
            <a:r>
              <a:rPr lang="en-US"/>
              <a:t>Microsoft Power BI for Business</a:t>
            </a:r>
            <a:endParaRPr lang="en-US" dirty="0"/>
          </a:p>
        </p:txBody>
      </p:sp>
      <p:sp>
        <p:nvSpPr>
          <p:cNvPr id="8" name="Title 7">
            <a:extLst>
              <a:ext uri="{FF2B5EF4-FFF2-40B4-BE49-F238E27FC236}">
                <a16:creationId xmlns:a16="http://schemas.microsoft.com/office/drawing/2014/main" id="{61ECCDB9-E7AC-723D-314A-85A7EC8BA1CD}"/>
              </a:ext>
            </a:extLst>
          </p:cNvPr>
          <p:cNvSpPr>
            <a:spLocks noGrp="1"/>
          </p:cNvSpPr>
          <p:nvPr>
            <p:ph type="title"/>
          </p:nvPr>
        </p:nvSpPr>
        <p:spPr/>
        <p:txBody>
          <a:bodyPr/>
          <a:lstStyle/>
          <a:p>
            <a:r>
              <a:rPr lang="en-US" dirty="0"/>
              <a:t>Tiles</a:t>
            </a:r>
          </a:p>
        </p:txBody>
      </p:sp>
      <p:pic>
        <p:nvPicPr>
          <p:cNvPr id="7172" name="Picture 4">
            <a:extLst>
              <a:ext uri="{FF2B5EF4-FFF2-40B4-BE49-F238E27FC236}">
                <a16:creationId xmlns:a16="http://schemas.microsoft.com/office/drawing/2014/main" id="{0ACD53FD-461F-C3C3-9AFF-A2BCA193F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823" y="1215275"/>
            <a:ext cx="7216353" cy="5190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035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E9F5-83A2-D975-E9C0-42E99572BD61}"/>
              </a:ext>
            </a:extLst>
          </p:cNvPr>
          <p:cNvSpPr>
            <a:spLocks noGrp="1"/>
          </p:cNvSpPr>
          <p:nvPr>
            <p:ph type="title"/>
          </p:nvPr>
        </p:nvSpPr>
        <p:spPr/>
        <p:txBody>
          <a:bodyPr/>
          <a:lstStyle/>
          <a:p>
            <a:r>
              <a:rPr lang="en-US" dirty="0"/>
              <a:t>Get Data</a:t>
            </a:r>
          </a:p>
        </p:txBody>
      </p:sp>
      <p:sp>
        <p:nvSpPr>
          <p:cNvPr id="3" name="Content Placeholder 2">
            <a:extLst>
              <a:ext uri="{FF2B5EF4-FFF2-40B4-BE49-F238E27FC236}">
                <a16:creationId xmlns:a16="http://schemas.microsoft.com/office/drawing/2014/main" id="{DAD3319B-A9AE-635D-34A9-325B77F88CF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2B75F8E-D19F-F2C2-AC08-195B5C15BDFE}"/>
              </a:ext>
            </a:extLst>
          </p:cNvPr>
          <p:cNvSpPr>
            <a:spLocks noGrp="1"/>
          </p:cNvSpPr>
          <p:nvPr>
            <p:ph type="sldNum" sz="quarter" idx="12"/>
          </p:nvPr>
        </p:nvSpPr>
        <p:spPr/>
        <p:txBody>
          <a:bodyPr/>
          <a:lstStyle/>
          <a:p>
            <a:fld id="{DBA1B0FB-D917-4C8C-928F-313BD683BF39}" type="slidenum">
              <a:rPr lang="en-US" smtClean="0"/>
              <a:t>19</a:t>
            </a:fld>
            <a:endParaRPr lang="en-US"/>
          </a:p>
        </p:txBody>
      </p:sp>
      <p:sp>
        <p:nvSpPr>
          <p:cNvPr id="5" name="Date Placeholder 4">
            <a:extLst>
              <a:ext uri="{FF2B5EF4-FFF2-40B4-BE49-F238E27FC236}">
                <a16:creationId xmlns:a16="http://schemas.microsoft.com/office/drawing/2014/main" id="{0D70A71F-CAF4-9032-9017-AEB139971BF1}"/>
              </a:ext>
            </a:extLst>
          </p:cNvPr>
          <p:cNvSpPr>
            <a:spLocks noGrp="1"/>
          </p:cNvSpPr>
          <p:nvPr>
            <p:ph type="dt" sz="half" idx="10"/>
          </p:nvPr>
        </p:nvSpPr>
        <p:spPr>
          <a:xfrm>
            <a:off x="1993900" y="6507212"/>
            <a:ext cx="1916524" cy="153888"/>
          </a:xfrm>
        </p:spPr>
        <p:txBody>
          <a:bodyPr/>
          <a:lstStyle/>
          <a:p>
            <a:r>
              <a:rPr lang="en-US"/>
              <a:t>Q1 2023</a:t>
            </a:r>
            <a:endParaRPr lang="en-US" dirty="0"/>
          </a:p>
        </p:txBody>
      </p:sp>
      <p:sp>
        <p:nvSpPr>
          <p:cNvPr id="6" name="Footer Placeholder 5">
            <a:extLst>
              <a:ext uri="{FF2B5EF4-FFF2-40B4-BE49-F238E27FC236}">
                <a16:creationId xmlns:a16="http://schemas.microsoft.com/office/drawing/2014/main" id="{ACEE047F-9996-1B69-5E13-61260C8F727D}"/>
              </a:ext>
            </a:extLst>
          </p:cNvPr>
          <p:cNvSpPr>
            <a:spLocks noGrp="1"/>
          </p:cNvSpPr>
          <p:nvPr>
            <p:ph type="ftr" sz="quarter" idx="11"/>
          </p:nvPr>
        </p:nvSpPr>
        <p:spPr>
          <a:xfrm>
            <a:off x="4044950" y="6507212"/>
            <a:ext cx="6379210" cy="153888"/>
          </a:xfrm>
        </p:spPr>
        <p:txBody>
          <a:bodyPr/>
          <a:lstStyle/>
          <a:p>
            <a:r>
              <a:rPr lang="en-US"/>
              <a:t>Microsoft Power BI for Business</a:t>
            </a:r>
            <a:endParaRPr lang="en-US" dirty="0"/>
          </a:p>
        </p:txBody>
      </p:sp>
      <p:pic>
        <p:nvPicPr>
          <p:cNvPr id="1026" name="Picture 2" descr="Power BI Get Data">
            <a:extLst>
              <a:ext uri="{FF2B5EF4-FFF2-40B4-BE49-F238E27FC236}">
                <a16:creationId xmlns:a16="http://schemas.microsoft.com/office/drawing/2014/main" id="{1D0EDAC6-6ECD-AB27-7E4A-1C14227E2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548" y="1881275"/>
            <a:ext cx="101076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F4F3ED2-61BA-9B30-1B29-FC939C8C647E}"/>
              </a:ext>
            </a:extLst>
          </p:cNvPr>
          <p:cNvPicPr>
            <a:picLocks noChangeAspect="1"/>
          </p:cNvPicPr>
          <p:nvPr/>
        </p:nvPicPr>
        <p:blipFill>
          <a:blip r:embed="rId3"/>
          <a:stretch>
            <a:fillRect/>
          </a:stretch>
        </p:blipFill>
        <p:spPr>
          <a:xfrm>
            <a:off x="1235338" y="1704975"/>
            <a:ext cx="7038975" cy="6191250"/>
          </a:xfrm>
          <a:prstGeom prst="rect">
            <a:avLst/>
          </a:prstGeom>
        </p:spPr>
      </p:pic>
      <p:pic>
        <p:nvPicPr>
          <p:cNvPr id="12" name="Picture 11">
            <a:extLst>
              <a:ext uri="{FF2B5EF4-FFF2-40B4-BE49-F238E27FC236}">
                <a16:creationId xmlns:a16="http://schemas.microsoft.com/office/drawing/2014/main" id="{1A80C866-8BDC-FB02-8B2A-5EF7ABCFF896}"/>
              </a:ext>
            </a:extLst>
          </p:cNvPr>
          <p:cNvPicPr>
            <a:picLocks noChangeAspect="1"/>
          </p:cNvPicPr>
          <p:nvPr/>
        </p:nvPicPr>
        <p:blipFill>
          <a:blip r:embed="rId4"/>
          <a:stretch>
            <a:fillRect/>
          </a:stretch>
        </p:blipFill>
        <p:spPr>
          <a:xfrm>
            <a:off x="1511562" y="1580375"/>
            <a:ext cx="6486525" cy="6296025"/>
          </a:xfrm>
          <a:prstGeom prst="rect">
            <a:avLst/>
          </a:prstGeom>
        </p:spPr>
      </p:pic>
      <p:pic>
        <p:nvPicPr>
          <p:cNvPr id="16" name="Picture 15">
            <a:extLst>
              <a:ext uri="{FF2B5EF4-FFF2-40B4-BE49-F238E27FC236}">
                <a16:creationId xmlns:a16="http://schemas.microsoft.com/office/drawing/2014/main" id="{F2914457-1330-9D30-7F3E-AE5AB3EA7D48}"/>
              </a:ext>
            </a:extLst>
          </p:cNvPr>
          <p:cNvPicPr>
            <a:picLocks noChangeAspect="1"/>
          </p:cNvPicPr>
          <p:nvPr/>
        </p:nvPicPr>
        <p:blipFill>
          <a:blip r:embed="rId5"/>
          <a:stretch>
            <a:fillRect/>
          </a:stretch>
        </p:blipFill>
        <p:spPr>
          <a:xfrm>
            <a:off x="1795986" y="1580375"/>
            <a:ext cx="6477000" cy="6257925"/>
          </a:xfrm>
          <a:prstGeom prst="rect">
            <a:avLst/>
          </a:prstGeom>
        </p:spPr>
      </p:pic>
      <p:pic>
        <p:nvPicPr>
          <p:cNvPr id="18" name="Picture 17">
            <a:extLst>
              <a:ext uri="{FF2B5EF4-FFF2-40B4-BE49-F238E27FC236}">
                <a16:creationId xmlns:a16="http://schemas.microsoft.com/office/drawing/2014/main" id="{CFCB0B48-592B-30D1-88AE-D1B7953A3C3B}"/>
              </a:ext>
            </a:extLst>
          </p:cNvPr>
          <p:cNvPicPr>
            <a:picLocks noChangeAspect="1"/>
          </p:cNvPicPr>
          <p:nvPr/>
        </p:nvPicPr>
        <p:blipFill>
          <a:blip r:embed="rId6"/>
          <a:stretch>
            <a:fillRect/>
          </a:stretch>
        </p:blipFill>
        <p:spPr>
          <a:xfrm>
            <a:off x="2080410" y="1585137"/>
            <a:ext cx="6477000" cy="6248400"/>
          </a:xfrm>
          <a:prstGeom prst="rect">
            <a:avLst/>
          </a:prstGeom>
        </p:spPr>
      </p:pic>
      <p:pic>
        <p:nvPicPr>
          <p:cNvPr id="20" name="Picture 19">
            <a:extLst>
              <a:ext uri="{FF2B5EF4-FFF2-40B4-BE49-F238E27FC236}">
                <a16:creationId xmlns:a16="http://schemas.microsoft.com/office/drawing/2014/main" id="{4A45B5A4-F700-EC30-BCBF-B02AD2570646}"/>
              </a:ext>
            </a:extLst>
          </p:cNvPr>
          <p:cNvPicPr>
            <a:picLocks noChangeAspect="1"/>
          </p:cNvPicPr>
          <p:nvPr/>
        </p:nvPicPr>
        <p:blipFill>
          <a:blip r:embed="rId7"/>
          <a:stretch>
            <a:fillRect/>
          </a:stretch>
        </p:blipFill>
        <p:spPr>
          <a:xfrm>
            <a:off x="2374359" y="1599424"/>
            <a:ext cx="6467475" cy="6257925"/>
          </a:xfrm>
          <a:prstGeom prst="rect">
            <a:avLst/>
          </a:prstGeom>
        </p:spPr>
      </p:pic>
      <p:pic>
        <p:nvPicPr>
          <p:cNvPr id="24" name="Picture 23">
            <a:extLst>
              <a:ext uri="{FF2B5EF4-FFF2-40B4-BE49-F238E27FC236}">
                <a16:creationId xmlns:a16="http://schemas.microsoft.com/office/drawing/2014/main" id="{22FEB487-15CB-357E-9C1E-B651CF91DECD}"/>
              </a:ext>
            </a:extLst>
          </p:cNvPr>
          <p:cNvPicPr>
            <a:picLocks noChangeAspect="1"/>
          </p:cNvPicPr>
          <p:nvPr/>
        </p:nvPicPr>
        <p:blipFill>
          <a:blip r:embed="rId8"/>
          <a:stretch>
            <a:fillRect/>
          </a:stretch>
        </p:blipFill>
        <p:spPr>
          <a:xfrm>
            <a:off x="2748614" y="1608950"/>
            <a:ext cx="6486525" cy="6286500"/>
          </a:xfrm>
          <a:prstGeom prst="rect">
            <a:avLst/>
          </a:prstGeom>
        </p:spPr>
      </p:pic>
      <p:pic>
        <p:nvPicPr>
          <p:cNvPr id="22" name="Picture 21">
            <a:extLst>
              <a:ext uri="{FF2B5EF4-FFF2-40B4-BE49-F238E27FC236}">
                <a16:creationId xmlns:a16="http://schemas.microsoft.com/office/drawing/2014/main" id="{DBA64B59-1060-7AA7-4119-CC7E7A37A544}"/>
              </a:ext>
            </a:extLst>
          </p:cNvPr>
          <p:cNvPicPr>
            <a:picLocks noChangeAspect="1"/>
          </p:cNvPicPr>
          <p:nvPr/>
        </p:nvPicPr>
        <p:blipFill>
          <a:blip r:embed="rId9"/>
          <a:stretch>
            <a:fillRect/>
          </a:stretch>
        </p:blipFill>
        <p:spPr>
          <a:xfrm>
            <a:off x="3141500" y="1585136"/>
            <a:ext cx="6496050" cy="6286500"/>
          </a:xfrm>
          <a:prstGeom prst="rect">
            <a:avLst/>
          </a:prstGeom>
        </p:spPr>
      </p:pic>
      <p:pic>
        <p:nvPicPr>
          <p:cNvPr id="1028" name="Picture 4" descr="Screenshot of Power Query delivering data from various locations to Power B I.">
            <a:extLst>
              <a:ext uri="{FF2B5EF4-FFF2-40B4-BE49-F238E27FC236}">
                <a16:creationId xmlns:a16="http://schemas.microsoft.com/office/drawing/2014/main" id="{765BBC1C-F112-92D3-EBD1-98A8A28D3C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89062" y="1501824"/>
            <a:ext cx="74676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51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2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683907"/>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341438"/>
            <a:ext cx="3565525" cy="4751387"/>
          </a:xfrm>
        </p:spPr>
        <p:txBody>
          <a:bodyPr/>
          <a:lstStyle/>
          <a:p>
            <a:pPr>
              <a:lnSpc>
                <a:spcPct val="100000"/>
              </a:lnSpc>
              <a:spcBef>
                <a:spcPts val="0"/>
              </a:spcBef>
              <a:spcAft>
                <a:spcPts val="0"/>
              </a:spcAft>
            </a:pPr>
            <a:r>
              <a:rPr lang="en-US" dirty="0"/>
              <a:t>About me</a:t>
            </a:r>
          </a:p>
          <a:p>
            <a:pPr>
              <a:lnSpc>
                <a:spcPct val="100000"/>
              </a:lnSpc>
              <a:spcBef>
                <a:spcPts val="0"/>
              </a:spcBef>
              <a:spcAft>
                <a:spcPts val="0"/>
              </a:spcAft>
            </a:pPr>
            <a:r>
              <a:rPr lang="en-US" dirty="0"/>
              <a:t>About you your goals</a:t>
            </a:r>
          </a:p>
          <a:p>
            <a:pPr>
              <a:lnSpc>
                <a:spcPct val="100000"/>
              </a:lnSpc>
              <a:spcBef>
                <a:spcPts val="0"/>
              </a:spcBef>
              <a:spcAft>
                <a:spcPts val="0"/>
              </a:spcAft>
            </a:pPr>
            <a:r>
              <a:rPr lang="en-US" dirty="0"/>
              <a:t>Introduction to Dashboard</a:t>
            </a:r>
          </a:p>
          <a:p>
            <a:pPr>
              <a:lnSpc>
                <a:spcPct val="100000"/>
              </a:lnSpc>
              <a:spcBef>
                <a:spcPts val="0"/>
              </a:spcBef>
              <a:spcAft>
                <a:spcPts val="0"/>
              </a:spcAft>
            </a:pPr>
            <a:r>
              <a:rPr lang="en-US" dirty="0"/>
              <a:t>Type of data</a:t>
            </a:r>
          </a:p>
          <a:p>
            <a:pPr>
              <a:lnSpc>
                <a:spcPct val="100000"/>
              </a:lnSpc>
              <a:spcBef>
                <a:spcPts val="0"/>
              </a:spcBef>
              <a:spcAft>
                <a:spcPts val="0"/>
              </a:spcAft>
            </a:pPr>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3" b="23"/>
          <a:stretch/>
        </p:blipFill>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134" b="134"/>
          <a:stretch/>
        </p:blipFill>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a:lstStyle/>
          <a:p>
            <a:fld id="{DBA1B0FB-D917-4C8C-928F-313BD683BF39}" type="slidenum">
              <a:rPr lang="en-US" smtClean="0"/>
              <a:pPr/>
              <a:t>2</a:t>
            </a:fld>
            <a:endParaRPr lang="en-US"/>
          </a:p>
        </p:txBody>
      </p:sp>
      <p:sp>
        <p:nvSpPr>
          <p:cNvPr id="4" name="Date Placeholder 8">
            <a:extLst>
              <a:ext uri="{FF2B5EF4-FFF2-40B4-BE49-F238E27FC236}">
                <a16:creationId xmlns:a16="http://schemas.microsoft.com/office/drawing/2014/main" id="{D4F1F9D6-C07A-F3B5-D721-AD629710353E}"/>
              </a:ext>
            </a:extLst>
          </p:cNvPr>
          <p:cNvSpPr>
            <a:spLocks noGrp="1"/>
          </p:cNvSpPr>
          <p:nvPr>
            <p:ph type="dt" sz="half" idx="10"/>
          </p:nvPr>
        </p:nvSpPr>
        <p:spPr>
          <a:xfrm>
            <a:off x="1308100" y="6507212"/>
            <a:ext cx="1916524" cy="153888"/>
          </a:xfrm>
        </p:spPr>
        <p:txBody>
          <a:bodyPr/>
          <a:lstStyle/>
          <a:p>
            <a:r>
              <a:rPr lang="en-US" dirty="0"/>
              <a:t>Q1 2023</a:t>
            </a:r>
          </a:p>
        </p:txBody>
      </p:sp>
      <p:sp>
        <p:nvSpPr>
          <p:cNvPr id="5" name="Footer Placeholder 9">
            <a:extLst>
              <a:ext uri="{FF2B5EF4-FFF2-40B4-BE49-F238E27FC236}">
                <a16:creationId xmlns:a16="http://schemas.microsoft.com/office/drawing/2014/main" id="{BE119AEB-CB4E-D84E-420F-4919BF7628AF}"/>
              </a:ext>
            </a:extLst>
          </p:cNvPr>
          <p:cNvSpPr>
            <a:spLocks noGrp="1"/>
          </p:cNvSpPr>
          <p:nvPr>
            <p:ph type="ftr" sz="quarter" idx="11"/>
          </p:nvPr>
        </p:nvSpPr>
        <p:spPr>
          <a:xfrm>
            <a:off x="3359150" y="6507212"/>
            <a:ext cx="6379210" cy="153888"/>
          </a:xfrm>
        </p:spPr>
        <p:txBody>
          <a:bodyPr/>
          <a:lstStyle/>
          <a:p>
            <a:r>
              <a:rPr lang="en-US"/>
              <a:t>Microsoft Power BI for Business</a:t>
            </a:r>
            <a:endParaRPr lang="en-US" dirty="0"/>
          </a:p>
        </p:txBody>
      </p:sp>
    </p:spTree>
    <p:extLst>
      <p:ext uri="{BB962C8B-B14F-4D97-AF65-F5344CB8AC3E}">
        <p14:creationId xmlns:p14="http://schemas.microsoft.com/office/powerpoint/2010/main" val="231323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845F-187D-1071-AB5D-0FC29F8995D4}"/>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A60EC193-9EC7-D83E-D217-8CEE09C8E32A}"/>
              </a:ext>
            </a:extLst>
          </p:cNvPr>
          <p:cNvSpPr>
            <a:spLocks noGrp="1"/>
          </p:cNvSpPr>
          <p:nvPr>
            <p:ph idx="1"/>
          </p:nvPr>
        </p:nvSpPr>
        <p:spPr/>
        <p:txBody>
          <a:bodyPr/>
          <a:lstStyle/>
          <a:p>
            <a:r>
              <a:rPr lang="en-US" dirty="0"/>
              <a:t>Merge data</a:t>
            </a:r>
          </a:p>
          <a:p>
            <a:r>
              <a:rPr lang="en-US" dirty="0"/>
              <a:t>Data quality</a:t>
            </a:r>
          </a:p>
          <a:p>
            <a:r>
              <a:rPr lang="en-US" dirty="0"/>
              <a:t>Data cleansing</a:t>
            </a:r>
          </a:p>
        </p:txBody>
      </p:sp>
      <p:sp>
        <p:nvSpPr>
          <p:cNvPr id="4" name="Slide Number Placeholder 3">
            <a:extLst>
              <a:ext uri="{FF2B5EF4-FFF2-40B4-BE49-F238E27FC236}">
                <a16:creationId xmlns:a16="http://schemas.microsoft.com/office/drawing/2014/main" id="{922CDE2E-A7B6-2630-608F-63F181D3F328}"/>
              </a:ext>
            </a:extLst>
          </p:cNvPr>
          <p:cNvSpPr>
            <a:spLocks noGrp="1"/>
          </p:cNvSpPr>
          <p:nvPr>
            <p:ph type="sldNum" sz="quarter" idx="12"/>
          </p:nvPr>
        </p:nvSpPr>
        <p:spPr/>
        <p:txBody>
          <a:bodyPr/>
          <a:lstStyle/>
          <a:p>
            <a:fld id="{DBA1B0FB-D917-4C8C-928F-313BD683BF39}" type="slidenum">
              <a:rPr lang="en-US" smtClean="0"/>
              <a:t>20</a:t>
            </a:fld>
            <a:endParaRPr lang="en-US"/>
          </a:p>
        </p:txBody>
      </p:sp>
      <p:sp>
        <p:nvSpPr>
          <p:cNvPr id="5" name="Date Placeholder 4">
            <a:extLst>
              <a:ext uri="{FF2B5EF4-FFF2-40B4-BE49-F238E27FC236}">
                <a16:creationId xmlns:a16="http://schemas.microsoft.com/office/drawing/2014/main" id="{86A07DFE-02D9-F489-0B53-FD343B70B2F2}"/>
              </a:ext>
            </a:extLst>
          </p:cNvPr>
          <p:cNvSpPr>
            <a:spLocks noGrp="1"/>
          </p:cNvSpPr>
          <p:nvPr>
            <p:ph type="dt" sz="half" idx="10"/>
          </p:nvPr>
        </p:nvSpPr>
        <p:spPr/>
        <p:txBody>
          <a:bodyPr/>
          <a:lstStyle/>
          <a:p>
            <a:r>
              <a:rPr lang="en-US"/>
              <a:t>Q1 2023</a:t>
            </a:r>
            <a:endParaRPr lang="en-US" dirty="0"/>
          </a:p>
        </p:txBody>
      </p:sp>
      <p:sp>
        <p:nvSpPr>
          <p:cNvPr id="6" name="Footer Placeholder 5">
            <a:extLst>
              <a:ext uri="{FF2B5EF4-FFF2-40B4-BE49-F238E27FC236}">
                <a16:creationId xmlns:a16="http://schemas.microsoft.com/office/drawing/2014/main" id="{66CCEA9C-F0FE-6090-AA3A-0A24007D8B41}"/>
              </a:ext>
            </a:extLst>
          </p:cNvPr>
          <p:cNvSpPr>
            <a:spLocks noGrp="1"/>
          </p:cNvSpPr>
          <p:nvPr>
            <p:ph type="ftr" sz="quarter" idx="11"/>
          </p:nvPr>
        </p:nvSpPr>
        <p:spPr/>
        <p:txBody>
          <a:bodyPr/>
          <a:lstStyle/>
          <a:p>
            <a:r>
              <a:rPr lang="en-US"/>
              <a:t>Microsoft Power BI for Business</a:t>
            </a:r>
            <a:endParaRPr lang="en-US" dirty="0"/>
          </a:p>
        </p:txBody>
      </p:sp>
      <p:pic>
        <p:nvPicPr>
          <p:cNvPr id="1026" name="Picture 2" descr="anomalies and data statistics for a column of data">
            <a:extLst>
              <a:ext uri="{FF2B5EF4-FFF2-40B4-BE49-F238E27FC236}">
                <a16:creationId xmlns:a16="http://schemas.microsoft.com/office/drawing/2014/main" id="{9594BF18-50EB-3870-6489-546B4623A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873" y="1252231"/>
            <a:ext cx="7230804" cy="5540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797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525507"/>
            <a:ext cx="4500562" cy="1562959"/>
          </a:xfrm>
        </p:spPr>
        <p:txBody>
          <a:bodyPr/>
          <a:lstStyle/>
          <a:p>
            <a:r>
              <a:rPr lang="en-US" dirty="0"/>
              <a:t>Syllabus</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21</a:t>
            </a:fld>
            <a:endParaRPr lang="en-US" dirty="0"/>
          </a:p>
        </p:txBody>
      </p:sp>
      <p:sp>
        <p:nvSpPr>
          <p:cNvPr id="17" name="Date Placeholder 8">
            <a:extLst>
              <a:ext uri="{FF2B5EF4-FFF2-40B4-BE49-F238E27FC236}">
                <a16:creationId xmlns:a16="http://schemas.microsoft.com/office/drawing/2014/main" id="{3A9A9A89-992F-935A-5A81-46BCC0643253}"/>
              </a:ext>
            </a:extLst>
          </p:cNvPr>
          <p:cNvSpPr>
            <a:spLocks noGrp="1"/>
          </p:cNvSpPr>
          <p:nvPr>
            <p:ph type="dt" sz="half" idx="10"/>
          </p:nvPr>
        </p:nvSpPr>
        <p:spPr>
          <a:xfrm>
            <a:off x="1308100" y="6507212"/>
            <a:ext cx="1916524" cy="153888"/>
          </a:xfrm>
        </p:spPr>
        <p:txBody>
          <a:bodyPr/>
          <a:lstStyle/>
          <a:p>
            <a:r>
              <a:rPr lang="en-US" dirty="0"/>
              <a:t>Q1 2023</a:t>
            </a:r>
          </a:p>
        </p:txBody>
      </p:sp>
      <p:sp>
        <p:nvSpPr>
          <p:cNvPr id="19" name="Footer Placeholder 9">
            <a:extLst>
              <a:ext uri="{FF2B5EF4-FFF2-40B4-BE49-F238E27FC236}">
                <a16:creationId xmlns:a16="http://schemas.microsoft.com/office/drawing/2014/main" id="{5774BA76-D38F-7341-EB3A-0B66CBA98D55}"/>
              </a:ext>
            </a:extLst>
          </p:cNvPr>
          <p:cNvSpPr>
            <a:spLocks noGrp="1"/>
          </p:cNvSpPr>
          <p:nvPr>
            <p:ph type="ftr" sz="quarter" idx="11"/>
          </p:nvPr>
        </p:nvSpPr>
        <p:spPr>
          <a:xfrm>
            <a:off x="3359150" y="6507212"/>
            <a:ext cx="6379210" cy="153888"/>
          </a:xfrm>
        </p:spPr>
        <p:txBody>
          <a:bodyPr/>
          <a:lstStyle/>
          <a:p>
            <a:r>
              <a:rPr lang="en-US"/>
              <a:t>Microsoft Power BI for Business</a:t>
            </a:r>
            <a:endParaRPr lang="en-US" dirty="0"/>
          </a:p>
        </p:txBody>
      </p:sp>
      <p:sp>
        <p:nvSpPr>
          <p:cNvPr id="3" name="TextBox 2">
            <a:extLst>
              <a:ext uri="{FF2B5EF4-FFF2-40B4-BE49-F238E27FC236}">
                <a16:creationId xmlns:a16="http://schemas.microsoft.com/office/drawing/2014/main" id="{19F9CB36-BF88-7C76-A5B7-ADC35F107842}"/>
              </a:ext>
            </a:extLst>
          </p:cNvPr>
          <p:cNvSpPr txBox="1"/>
          <p:nvPr/>
        </p:nvSpPr>
        <p:spPr>
          <a:xfrm>
            <a:off x="715710" y="2088466"/>
            <a:ext cx="4500562" cy="3231654"/>
          </a:xfrm>
          <a:prstGeom prst="rect">
            <a:avLst/>
          </a:prstGeom>
          <a:noFill/>
        </p:spPr>
        <p:txBody>
          <a:bodyPr wrap="square">
            <a:spAutoFit/>
          </a:bodyPr>
          <a:lstStyle/>
          <a:p>
            <a:pPr algn="l"/>
            <a:r>
              <a:rPr lang="en-US" sz="1200" b="0" i="0" dirty="0">
                <a:solidFill>
                  <a:srgbClr val="D1D5DB"/>
                </a:solidFill>
                <a:effectLst/>
                <a:latin typeface="Söhne"/>
              </a:rPr>
              <a:t>I. Introduction to Power BI (15 minutes)</a:t>
            </a:r>
          </a:p>
          <a:p>
            <a:pPr algn="l">
              <a:buFont typeface="Arial" panose="020B0604020202020204" pitchFamily="34" charset="0"/>
              <a:buChar char="•"/>
            </a:pPr>
            <a:r>
              <a:rPr lang="en-US" sz="1200" b="0" i="0" dirty="0">
                <a:solidFill>
                  <a:srgbClr val="D1D5DB"/>
                </a:solidFill>
                <a:effectLst/>
                <a:latin typeface="Söhne"/>
              </a:rPr>
              <a:t>What is Power BI and what can it do?</a:t>
            </a:r>
          </a:p>
          <a:p>
            <a:pPr algn="l">
              <a:buFont typeface="Arial" panose="020B0604020202020204" pitchFamily="34" charset="0"/>
              <a:buChar char="•"/>
            </a:pPr>
            <a:r>
              <a:rPr lang="en-US" sz="1200" b="0" i="0" dirty="0">
                <a:solidFill>
                  <a:srgbClr val="D1D5DB"/>
                </a:solidFill>
                <a:effectLst/>
                <a:latin typeface="Söhne"/>
              </a:rPr>
              <a:t>Understanding the Power BI Desktop interface</a:t>
            </a:r>
          </a:p>
          <a:p>
            <a:pPr algn="l"/>
            <a:r>
              <a:rPr lang="en-US" sz="1200" b="0" i="0" dirty="0">
                <a:solidFill>
                  <a:srgbClr val="D1D5DB"/>
                </a:solidFill>
                <a:effectLst/>
                <a:latin typeface="Söhne"/>
              </a:rPr>
              <a:t>II. Getting Started (30 minutes)</a:t>
            </a:r>
          </a:p>
          <a:p>
            <a:pPr algn="l">
              <a:buFont typeface="Arial" panose="020B0604020202020204" pitchFamily="34" charset="0"/>
              <a:buChar char="•"/>
            </a:pPr>
            <a:r>
              <a:rPr lang="en-US" sz="1200" b="0" i="0" dirty="0">
                <a:solidFill>
                  <a:srgbClr val="D1D5DB"/>
                </a:solidFill>
                <a:effectLst/>
                <a:latin typeface="Söhne"/>
              </a:rPr>
              <a:t>Installing Power BI Desktop</a:t>
            </a:r>
          </a:p>
          <a:p>
            <a:pPr algn="l">
              <a:buFont typeface="Arial" panose="020B0604020202020204" pitchFamily="34" charset="0"/>
              <a:buChar char="•"/>
            </a:pPr>
            <a:r>
              <a:rPr lang="en-US" sz="1200" b="0" i="0" dirty="0">
                <a:solidFill>
                  <a:srgbClr val="D1D5DB"/>
                </a:solidFill>
                <a:effectLst/>
                <a:latin typeface="Söhne"/>
              </a:rPr>
              <a:t>Connecting to data sources</a:t>
            </a:r>
          </a:p>
          <a:p>
            <a:pPr algn="l">
              <a:buFont typeface="Arial" panose="020B0604020202020204" pitchFamily="34" charset="0"/>
              <a:buChar char="•"/>
            </a:pPr>
            <a:r>
              <a:rPr lang="en-US" sz="1200" b="0" i="0" dirty="0">
                <a:solidFill>
                  <a:srgbClr val="D1D5DB"/>
                </a:solidFill>
                <a:effectLst/>
                <a:latin typeface="Söhne"/>
              </a:rPr>
              <a:t>Importing data into Power BI Desktop</a:t>
            </a:r>
          </a:p>
          <a:p>
            <a:pPr algn="l"/>
            <a:r>
              <a:rPr lang="en-US" sz="1200" b="0" i="0" dirty="0">
                <a:solidFill>
                  <a:srgbClr val="D1D5DB"/>
                </a:solidFill>
                <a:effectLst/>
                <a:latin typeface="Söhne"/>
              </a:rPr>
              <a:t>III. Data Transformation (45 minutes)</a:t>
            </a:r>
          </a:p>
          <a:p>
            <a:pPr algn="l">
              <a:buFont typeface="Arial" panose="020B0604020202020204" pitchFamily="34" charset="0"/>
              <a:buChar char="•"/>
            </a:pPr>
            <a:r>
              <a:rPr lang="en-US" sz="1200" b="0" i="0" dirty="0">
                <a:solidFill>
                  <a:srgbClr val="D1D5DB"/>
                </a:solidFill>
                <a:effectLst/>
                <a:latin typeface="Söhne"/>
              </a:rPr>
              <a:t>Cleaning and shaping data</a:t>
            </a:r>
          </a:p>
          <a:p>
            <a:pPr algn="l">
              <a:buFont typeface="Arial" panose="020B0604020202020204" pitchFamily="34" charset="0"/>
              <a:buChar char="•"/>
            </a:pPr>
            <a:r>
              <a:rPr lang="en-US" sz="1200" b="0" i="0" dirty="0">
                <a:solidFill>
                  <a:srgbClr val="D1D5DB"/>
                </a:solidFill>
                <a:effectLst/>
                <a:latin typeface="Söhne"/>
              </a:rPr>
              <a:t>Creating calculated columns and measures</a:t>
            </a:r>
          </a:p>
          <a:p>
            <a:pPr algn="l">
              <a:buFont typeface="Arial" panose="020B0604020202020204" pitchFamily="34" charset="0"/>
              <a:buChar char="•"/>
            </a:pPr>
            <a:r>
              <a:rPr lang="en-US" sz="1200" b="0" i="0" dirty="0">
                <a:solidFill>
                  <a:srgbClr val="D1D5DB"/>
                </a:solidFill>
                <a:effectLst/>
                <a:latin typeface="Söhne"/>
              </a:rPr>
              <a:t>Filtering and sorting data</a:t>
            </a:r>
          </a:p>
          <a:p>
            <a:pPr algn="l">
              <a:buFont typeface="Arial" panose="020B0604020202020204" pitchFamily="34" charset="0"/>
              <a:buChar char="•"/>
            </a:pPr>
            <a:r>
              <a:rPr lang="en-US" sz="1200" b="0" i="0" dirty="0">
                <a:solidFill>
                  <a:srgbClr val="D1D5DB"/>
                </a:solidFill>
                <a:effectLst/>
                <a:latin typeface="Söhne"/>
              </a:rPr>
              <a:t>Creating relationships between tables</a:t>
            </a:r>
          </a:p>
          <a:p>
            <a:pPr algn="l"/>
            <a:r>
              <a:rPr lang="en-US" sz="1200" b="0" i="0" dirty="0">
                <a:solidFill>
                  <a:srgbClr val="D1D5DB"/>
                </a:solidFill>
                <a:effectLst/>
                <a:latin typeface="Söhne"/>
              </a:rPr>
              <a:t>IV. Data Visualization (60 minutes)</a:t>
            </a:r>
          </a:p>
          <a:p>
            <a:pPr algn="l">
              <a:buFont typeface="Arial" panose="020B0604020202020204" pitchFamily="34" charset="0"/>
              <a:buChar char="•"/>
            </a:pPr>
            <a:r>
              <a:rPr lang="en-US" sz="1200" b="0" i="0" dirty="0">
                <a:solidFill>
                  <a:srgbClr val="D1D5DB"/>
                </a:solidFill>
                <a:effectLst/>
                <a:latin typeface="Söhne"/>
              </a:rPr>
              <a:t>Choosing the right visualizations</a:t>
            </a:r>
          </a:p>
          <a:p>
            <a:pPr algn="l">
              <a:buFont typeface="Arial" panose="020B0604020202020204" pitchFamily="34" charset="0"/>
              <a:buChar char="•"/>
            </a:pPr>
            <a:r>
              <a:rPr lang="en-US" sz="1200" b="0" i="0" dirty="0">
                <a:solidFill>
                  <a:srgbClr val="D1D5DB"/>
                </a:solidFill>
                <a:effectLst/>
                <a:latin typeface="Söhne"/>
              </a:rPr>
              <a:t>Creating visualizations using charts, tables, and maps</a:t>
            </a:r>
          </a:p>
          <a:p>
            <a:pPr algn="l">
              <a:buFont typeface="Arial" panose="020B0604020202020204" pitchFamily="34" charset="0"/>
              <a:buChar char="•"/>
            </a:pPr>
            <a:r>
              <a:rPr lang="en-US" sz="1200" b="0" i="0" dirty="0">
                <a:solidFill>
                  <a:srgbClr val="D1D5DB"/>
                </a:solidFill>
                <a:effectLst/>
                <a:latin typeface="Söhne"/>
              </a:rPr>
              <a:t>Adding drill-down and drill-through capabilities</a:t>
            </a:r>
          </a:p>
          <a:p>
            <a:pPr algn="l">
              <a:buFont typeface="Arial" panose="020B0604020202020204" pitchFamily="34" charset="0"/>
              <a:buChar char="•"/>
            </a:pPr>
            <a:r>
              <a:rPr lang="en-US" sz="1200" b="0" i="0" dirty="0">
                <a:solidFill>
                  <a:srgbClr val="D1D5DB"/>
                </a:solidFill>
                <a:effectLst/>
                <a:latin typeface="Söhne"/>
              </a:rPr>
              <a:t>Customizing visualizations with formatting options</a:t>
            </a:r>
          </a:p>
        </p:txBody>
      </p:sp>
      <p:sp>
        <p:nvSpPr>
          <p:cNvPr id="7" name="TextBox 6">
            <a:extLst>
              <a:ext uri="{FF2B5EF4-FFF2-40B4-BE49-F238E27FC236}">
                <a16:creationId xmlns:a16="http://schemas.microsoft.com/office/drawing/2014/main" id="{4AF853D4-3D36-73EB-89CA-214262D95369}"/>
              </a:ext>
            </a:extLst>
          </p:cNvPr>
          <p:cNvSpPr txBox="1"/>
          <p:nvPr/>
        </p:nvSpPr>
        <p:spPr>
          <a:xfrm>
            <a:off x="6076177" y="2088466"/>
            <a:ext cx="377937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1D5DB"/>
                </a:solidFill>
                <a:effectLst/>
                <a:uLnTx/>
                <a:uFillTx/>
                <a:latin typeface="Söhne"/>
                <a:ea typeface="+mn-ea"/>
                <a:cs typeface="+mn-cs"/>
              </a:rPr>
              <a:t>V. Advanced Topics (45 minutes)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1D5DB"/>
                </a:solidFill>
                <a:effectLst/>
                <a:uLnTx/>
                <a:uFillTx/>
                <a:latin typeface="Söhne"/>
                <a:ea typeface="+mn-ea"/>
                <a:cs typeface="+mn-cs"/>
              </a:rPr>
              <a:t>Creating hierarchies and groups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1D5DB"/>
                </a:solidFill>
                <a:effectLst/>
                <a:uLnTx/>
                <a:uFillTx/>
                <a:latin typeface="Söhne"/>
                <a:ea typeface="+mn-ea"/>
                <a:cs typeface="+mn-cs"/>
              </a:rPr>
              <a:t>Using DAX formulas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1D5DB"/>
                </a:solidFill>
                <a:effectLst/>
                <a:uLnTx/>
                <a:uFillTx/>
                <a:latin typeface="Söhne"/>
                <a:ea typeface="+mn-ea"/>
                <a:cs typeface="+mn-cs"/>
              </a:rPr>
              <a:t>Creating KPIs and scorecards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1D5DB"/>
                </a:solidFill>
                <a:effectLst/>
                <a:uLnTx/>
                <a:uFillTx/>
                <a:latin typeface="Söhne"/>
                <a:ea typeface="+mn-ea"/>
                <a:cs typeface="+mn-cs"/>
              </a:rPr>
              <a:t>Sharing and collaborating on reports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1D5DB"/>
                </a:solidFill>
                <a:effectLst/>
                <a:uLnTx/>
                <a:uFillTx/>
                <a:latin typeface="Söhne"/>
                <a:ea typeface="+mn-ea"/>
                <a:cs typeface="+mn-cs"/>
              </a:rPr>
              <a:t>VI. Conclusion (15 minutes)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1D5DB"/>
                </a:solidFill>
                <a:effectLst/>
                <a:uLnTx/>
                <a:uFillTx/>
                <a:latin typeface="Söhne"/>
                <a:ea typeface="+mn-ea"/>
                <a:cs typeface="+mn-cs"/>
              </a:rPr>
              <a:t>Recap of what was covered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D1D5DB"/>
                </a:solidFill>
                <a:effectLst/>
                <a:uLnTx/>
                <a:uFillTx/>
                <a:latin typeface="Söhne"/>
                <a:ea typeface="+mn-ea"/>
                <a:cs typeface="+mn-cs"/>
              </a:rPr>
              <a:t>Next steps for learning Power BI</a:t>
            </a:r>
          </a:p>
        </p:txBody>
      </p:sp>
    </p:spTree>
    <p:extLst>
      <p:ext uri="{BB962C8B-B14F-4D97-AF65-F5344CB8AC3E}">
        <p14:creationId xmlns:p14="http://schemas.microsoft.com/office/powerpoint/2010/main" val="3688392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4507D-2823-0EB4-3CDF-448A0449D9E8}"/>
              </a:ext>
            </a:extLst>
          </p:cNvPr>
          <p:cNvSpPr>
            <a:spLocks noGrp="1"/>
          </p:cNvSpPr>
          <p:nvPr>
            <p:ph type="title"/>
          </p:nvPr>
        </p:nvSpPr>
        <p:spPr/>
        <p:txBody>
          <a:bodyPr/>
          <a:lstStyle/>
          <a:p>
            <a:r>
              <a:rPr lang="en-US" dirty="0"/>
              <a:t>Q&amp;A</a:t>
            </a:r>
            <a:endParaRPr lang="th-TH" dirty="0"/>
          </a:p>
        </p:txBody>
      </p:sp>
      <p:sp>
        <p:nvSpPr>
          <p:cNvPr id="3" name="Picture Placeholder 2">
            <a:extLst>
              <a:ext uri="{FF2B5EF4-FFF2-40B4-BE49-F238E27FC236}">
                <a16:creationId xmlns:a16="http://schemas.microsoft.com/office/drawing/2014/main" id="{ECB80E2A-C3E8-A683-0C71-8B40D5A73700}"/>
              </a:ext>
            </a:extLst>
          </p:cNvPr>
          <p:cNvSpPr>
            <a:spLocks noGrp="1"/>
          </p:cNvSpPr>
          <p:nvPr>
            <p:ph type="pic" sz="quarter" idx="13"/>
          </p:nvPr>
        </p:nvSpPr>
        <p:spPr/>
      </p:sp>
      <p:sp>
        <p:nvSpPr>
          <p:cNvPr id="4" name="Picture Placeholder 3">
            <a:extLst>
              <a:ext uri="{FF2B5EF4-FFF2-40B4-BE49-F238E27FC236}">
                <a16:creationId xmlns:a16="http://schemas.microsoft.com/office/drawing/2014/main" id="{24D3EA5B-BB77-B0F4-1F83-364CE2767761}"/>
              </a:ext>
            </a:extLst>
          </p:cNvPr>
          <p:cNvSpPr>
            <a:spLocks noGrp="1"/>
          </p:cNvSpPr>
          <p:nvPr>
            <p:ph type="pic" sz="quarter" idx="14"/>
          </p:nvPr>
        </p:nvSpPr>
        <p:spPr/>
      </p:sp>
      <p:sp>
        <p:nvSpPr>
          <p:cNvPr id="5" name="Picture Placeholder 4">
            <a:extLst>
              <a:ext uri="{FF2B5EF4-FFF2-40B4-BE49-F238E27FC236}">
                <a16:creationId xmlns:a16="http://schemas.microsoft.com/office/drawing/2014/main" id="{BAABC470-B448-F54F-4EDD-F0094BA9C4D4}"/>
              </a:ext>
            </a:extLst>
          </p:cNvPr>
          <p:cNvSpPr>
            <a:spLocks noGrp="1"/>
          </p:cNvSpPr>
          <p:nvPr>
            <p:ph type="pic" sz="quarter" idx="15"/>
          </p:nvPr>
        </p:nvSpPr>
        <p:spPr/>
      </p:sp>
      <p:sp>
        <p:nvSpPr>
          <p:cNvPr id="6" name="Picture Placeholder 5">
            <a:extLst>
              <a:ext uri="{FF2B5EF4-FFF2-40B4-BE49-F238E27FC236}">
                <a16:creationId xmlns:a16="http://schemas.microsoft.com/office/drawing/2014/main" id="{4DEF7888-FA90-29A4-775F-F673EC3B9913}"/>
              </a:ext>
            </a:extLst>
          </p:cNvPr>
          <p:cNvSpPr>
            <a:spLocks noGrp="1"/>
          </p:cNvSpPr>
          <p:nvPr>
            <p:ph type="pic" sz="quarter" idx="16"/>
          </p:nvPr>
        </p:nvSpPr>
        <p:spPr/>
      </p:sp>
      <p:sp>
        <p:nvSpPr>
          <p:cNvPr id="7" name="Slide Number Placeholder 6">
            <a:extLst>
              <a:ext uri="{FF2B5EF4-FFF2-40B4-BE49-F238E27FC236}">
                <a16:creationId xmlns:a16="http://schemas.microsoft.com/office/drawing/2014/main" id="{E110E448-71A9-24C8-7372-F69315D7C49D}"/>
              </a:ext>
            </a:extLst>
          </p:cNvPr>
          <p:cNvSpPr>
            <a:spLocks noGrp="1"/>
          </p:cNvSpPr>
          <p:nvPr>
            <p:ph type="sldNum" sz="quarter" idx="12"/>
          </p:nvPr>
        </p:nvSpPr>
        <p:spPr/>
        <p:txBody>
          <a:bodyPr/>
          <a:lstStyle/>
          <a:p>
            <a:fld id="{DBA1B0FB-D917-4C8C-928F-313BD683BF39}" type="slidenum">
              <a:rPr lang="en-US" smtClean="0"/>
              <a:t>22</a:t>
            </a:fld>
            <a:endParaRPr lang="en-US"/>
          </a:p>
        </p:txBody>
      </p:sp>
      <p:sp>
        <p:nvSpPr>
          <p:cNvPr id="8" name="Content Placeholder 7">
            <a:extLst>
              <a:ext uri="{FF2B5EF4-FFF2-40B4-BE49-F238E27FC236}">
                <a16:creationId xmlns:a16="http://schemas.microsoft.com/office/drawing/2014/main" id="{F56E5336-A0D8-446C-E451-1F525C585B15}"/>
              </a:ext>
            </a:extLst>
          </p:cNvPr>
          <p:cNvSpPr>
            <a:spLocks noGrp="1"/>
          </p:cNvSpPr>
          <p:nvPr>
            <p:ph sz="quarter" idx="15"/>
          </p:nvPr>
        </p:nvSpPr>
        <p:spPr/>
        <p:txBody>
          <a:bodyPr/>
          <a:lstStyle/>
          <a:p>
            <a:endParaRPr lang="th-TH"/>
          </a:p>
        </p:txBody>
      </p:sp>
      <p:sp>
        <p:nvSpPr>
          <p:cNvPr id="9" name="Date Placeholder 8">
            <a:extLst>
              <a:ext uri="{FF2B5EF4-FFF2-40B4-BE49-F238E27FC236}">
                <a16:creationId xmlns:a16="http://schemas.microsoft.com/office/drawing/2014/main" id="{0AF5AB9D-1DD3-3528-E21D-81F3C8026C4B}"/>
              </a:ext>
            </a:extLst>
          </p:cNvPr>
          <p:cNvSpPr>
            <a:spLocks noGrp="1"/>
          </p:cNvSpPr>
          <p:nvPr>
            <p:ph type="dt" sz="half" idx="10"/>
          </p:nvPr>
        </p:nvSpPr>
        <p:spPr/>
        <p:txBody>
          <a:bodyPr/>
          <a:lstStyle/>
          <a:p>
            <a:r>
              <a:rPr lang="en-US" dirty="0"/>
              <a:t>Q1 2023</a:t>
            </a:r>
          </a:p>
        </p:txBody>
      </p:sp>
      <p:sp>
        <p:nvSpPr>
          <p:cNvPr id="10" name="Footer Placeholder 9">
            <a:extLst>
              <a:ext uri="{FF2B5EF4-FFF2-40B4-BE49-F238E27FC236}">
                <a16:creationId xmlns:a16="http://schemas.microsoft.com/office/drawing/2014/main" id="{A9C905AD-F4C1-704D-7A29-21728FD0F139}"/>
              </a:ext>
            </a:extLst>
          </p:cNvPr>
          <p:cNvSpPr>
            <a:spLocks noGrp="1"/>
          </p:cNvSpPr>
          <p:nvPr>
            <p:ph type="ftr" sz="quarter" idx="11"/>
          </p:nvPr>
        </p:nvSpPr>
        <p:spPr/>
        <p:txBody>
          <a:bodyPr/>
          <a:lstStyle/>
          <a:p>
            <a:r>
              <a:rPr lang="en-US"/>
              <a:t>Microsoft Power BI for Business</a:t>
            </a:r>
            <a:endParaRPr lang="en-US" dirty="0"/>
          </a:p>
        </p:txBody>
      </p:sp>
    </p:spTree>
    <p:extLst>
      <p:ext uri="{BB962C8B-B14F-4D97-AF65-F5344CB8AC3E}">
        <p14:creationId xmlns:p14="http://schemas.microsoft.com/office/powerpoint/2010/main" val="2254194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329444C-BEE2-1FFC-40ED-3DE30012E61F}"/>
              </a:ext>
            </a:extLst>
          </p:cNvPr>
          <p:cNvSpPr>
            <a:spLocks noGrp="1"/>
          </p:cNvSpPr>
          <p:nvPr>
            <p:ph type="sldNum" sz="quarter" idx="12"/>
          </p:nvPr>
        </p:nvSpPr>
        <p:spPr/>
        <p:txBody>
          <a:bodyPr/>
          <a:lstStyle/>
          <a:p>
            <a:fld id="{DBA1B0FB-D917-4C8C-928F-313BD683BF39}" type="slidenum">
              <a:rPr lang="en-US" smtClean="0"/>
              <a:t>23</a:t>
            </a:fld>
            <a:endParaRPr lang="en-US"/>
          </a:p>
        </p:txBody>
      </p:sp>
      <p:sp>
        <p:nvSpPr>
          <p:cNvPr id="9" name="Date Placeholder 8">
            <a:extLst>
              <a:ext uri="{FF2B5EF4-FFF2-40B4-BE49-F238E27FC236}">
                <a16:creationId xmlns:a16="http://schemas.microsoft.com/office/drawing/2014/main" id="{4AF5936C-6EEE-D690-4A02-1A2426DB335F}"/>
              </a:ext>
            </a:extLst>
          </p:cNvPr>
          <p:cNvSpPr>
            <a:spLocks noGrp="1"/>
          </p:cNvSpPr>
          <p:nvPr>
            <p:ph type="dt" sz="half" idx="10"/>
          </p:nvPr>
        </p:nvSpPr>
        <p:spPr/>
        <p:txBody>
          <a:bodyPr/>
          <a:lstStyle/>
          <a:p>
            <a:r>
              <a:rPr lang="en-US"/>
              <a:t>Q1 2023</a:t>
            </a:r>
            <a:endParaRPr lang="en-US" dirty="0"/>
          </a:p>
        </p:txBody>
      </p:sp>
      <p:sp>
        <p:nvSpPr>
          <p:cNvPr id="10" name="Footer Placeholder 9">
            <a:extLst>
              <a:ext uri="{FF2B5EF4-FFF2-40B4-BE49-F238E27FC236}">
                <a16:creationId xmlns:a16="http://schemas.microsoft.com/office/drawing/2014/main" id="{89B272A9-A64D-EB8F-E233-F6857A1FC37A}"/>
              </a:ext>
            </a:extLst>
          </p:cNvPr>
          <p:cNvSpPr>
            <a:spLocks noGrp="1"/>
          </p:cNvSpPr>
          <p:nvPr>
            <p:ph type="ftr" sz="quarter" idx="11"/>
          </p:nvPr>
        </p:nvSpPr>
        <p:spPr/>
        <p:txBody>
          <a:bodyPr/>
          <a:lstStyle/>
          <a:p>
            <a:r>
              <a:rPr lang="en-US"/>
              <a:t>Microsoft Power BI for Business</a:t>
            </a:r>
            <a:endParaRPr lang="en-US" dirty="0"/>
          </a:p>
        </p:txBody>
      </p:sp>
      <p:sp>
        <p:nvSpPr>
          <p:cNvPr id="11" name="TextBox 10">
            <a:extLst>
              <a:ext uri="{FF2B5EF4-FFF2-40B4-BE49-F238E27FC236}">
                <a16:creationId xmlns:a16="http://schemas.microsoft.com/office/drawing/2014/main" id="{2F8B9E25-8BBD-C455-6521-C229296A3DAE}"/>
              </a:ext>
            </a:extLst>
          </p:cNvPr>
          <p:cNvSpPr txBox="1"/>
          <p:nvPr/>
        </p:nvSpPr>
        <p:spPr>
          <a:xfrm>
            <a:off x="942391" y="905067"/>
            <a:ext cx="10338319" cy="2864500"/>
          </a:xfrm>
          <a:prstGeom prst="rect">
            <a:avLst/>
          </a:prstGeom>
          <a:noFill/>
        </p:spPr>
        <p:txBody>
          <a:bodyPr wrap="square" rtlCol="0">
            <a:noAutofit/>
          </a:bodyPr>
          <a:lstStyle/>
          <a:p>
            <a:r>
              <a:rPr lang="en-US" dirty="0"/>
              <a:t>Last but not least</a:t>
            </a:r>
          </a:p>
          <a:p>
            <a:endParaRPr lang="en-US" dirty="0"/>
          </a:p>
          <a:p>
            <a:r>
              <a:rPr lang="en-US" dirty="0"/>
              <a:t>Where to find </a:t>
            </a:r>
            <a:r>
              <a:rPr lang="en-US"/>
              <a:t>all resources</a:t>
            </a:r>
          </a:p>
          <a:p>
            <a:endParaRPr lang="en-US" dirty="0"/>
          </a:p>
          <a:p>
            <a:endParaRPr lang="en-US" dirty="0"/>
          </a:p>
          <a:p>
            <a:r>
              <a:rPr lang="en-US" dirty="0"/>
              <a:t>Keep on working</a:t>
            </a:r>
          </a:p>
          <a:p>
            <a:r>
              <a:rPr lang="en-US" dirty="0">
                <a:hlinkClick r:id="rId2"/>
              </a:rPr>
              <a:t>https://learn.microsoft.com/en-us/certifications/power-bi-data-analyst-associate/</a:t>
            </a:r>
            <a:endParaRPr lang="en-US" dirty="0"/>
          </a:p>
          <a:p>
            <a:endParaRPr lang="th-TH" dirty="0"/>
          </a:p>
          <a:p>
            <a:r>
              <a:rPr lang="en-US" dirty="0">
                <a:hlinkClick r:id="rId3"/>
              </a:rPr>
              <a:t>https://learn.microsoft.com/en-us/training/browse/?filter-products=power%20BI&amp;products=power-bi</a:t>
            </a:r>
            <a:endParaRPr lang="en-US" dirty="0"/>
          </a:p>
          <a:p>
            <a:endParaRPr lang="en-US" dirty="0"/>
          </a:p>
        </p:txBody>
      </p:sp>
    </p:spTree>
    <p:extLst>
      <p:ext uri="{BB962C8B-B14F-4D97-AF65-F5344CB8AC3E}">
        <p14:creationId xmlns:p14="http://schemas.microsoft.com/office/powerpoint/2010/main" val="787394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Thank you.</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Amnuay M.</a:t>
            </a:r>
          </a:p>
          <a:p>
            <a:pPr marL="0" indent="0">
              <a:lnSpc>
                <a:spcPct val="100000"/>
              </a:lnSpc>
              <a:buNone/>
            </a:pPr>
            <a:r>
              <a:rPr lang="en-US" kern="1200" dirty="0">
                <a:latin typeface="+mn-lt"/>
                <a:ea typeface="+mn-ea"/>
                <a:cs typeface="+mn-cs"/>
              </a:rPr>
              <a:t>LINE </a:t>
            </a:r>
            <a:r>
              <a:rPr lang="en-US" kern="1200" dirty="0" err="1">
                <a:latin typeface="+mn-lt"/>
                <a:ea typeface="+mn-ea"/>
                <a:cs typeface="+mn-cs"/>
              </a:rPr>
              <a:t>ipad.amnuay</a:t>
            </a:r>
            <a:endParaRPr lang="en-US" kern="1200" dirty="0">
              <a:latin typeface="+mn-lt"/>
              <a:ea typeface="+mn-ea"/>
              <a:cs typeface="+mn-cs"/>
            </a:endParaRPr>
          </a:p>
          <a:p>
            <a:pPr marL="0" indent="0">
              <a:lnSpc>
                <a:spcPct val="100000"/>
              </a:lnSpc>
              <a:buNone/>
            </a:pPr>
            <a:r>
              <a:rPr lang="en-US" dirty="0"/>
              <a:t>More resources:</a:t>
            </a:r>
            <a:br>
              <a:rPr lang="en-US" dirty="0"/>
            </a:br>
            <a:endParaRPr lang="en-US"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24</a:t>
            </a:fld>
            <a:endParaRPr lang="en-US"/>
          </a:p>
        </p:txBody>
      </p:sp>
    </p:spTree>
    <p:extLst>
      <p:ext uri="{BB962C8B-B14F-4D97-AF65-F5344CB8AC3E}">
        <p14:creationId xmlns:p14="http://schemas.microsoft.com/office/powerpoint/2010/main" val="560021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6501311-0E9E-C3D0-415C-583FD2E4D4A4}"/>
              </a:ext>
            </a:extLst>
          </p:cNvPr>
          <p:cNvSpPr>
            <a:spLocks noGrp="1"/>
          </p:cNvSpPr>
          <p:nvPr>
            <p:ph type="pic" sz="quarter" idx="13"/>
          </p:nvPr>
        </p:nvSpPr>
        <p:spPr/>
      </p:sp>
      <p:sp>
        <p:nvSpPr>
          <p:cNvPr id="3" name="Date Placeholder 2">
            <a:extLst>
              <a:ext uri="{FF2B5EF4-FFF2-40B4-BE49-F238E27FC236}">
                <a16:creationId xmlns:a16="http://schemas.microsoft.com/office/drawing/2014/main" id="{6D115220-C377-95F4-BA40-B69031F594F3}"/>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DFFCFDC7-5E98-66D0-FBCF-D834A90E416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312C2BDD-ABE3-BCB2-BB44-61488A027D44}"/>
              </a:ext>
            </a:extLst>
          </p:cNvPr>
          <p:cNvSpPr>
            <a:spLocks noGrp="1"/>
          </p:cNvSpPr>
          <p:nvPr>
            <p:ph type="sldNum" sz="quarter" idx="12"/>
          </p:nvPr>
        </p:nvSpPr>
        <p:spPr/>
        <p:txBody>
          <a:bodyPr/>
          <a:lstStyle/>
          <a:p>
            <a:fld id="{DBA1B0FB-D917-4C8C-928F-313BD683BF39}" type="slidenum">
              <a:rPr lang="en-US" smtClean="0"/>
              <a:t>25</a:t>
            </a:fld>
            <a:endParaRPr lang="en-US"/>
          </a:p>
        </p:txBody>
      </p:sp>
      <p:sp>
        <p:nvSpPr>
          <p:cNvPr id="6" name="Title 5">
            <a:extLst>
              <a:ext uri="{FF2B5EF4-FFF2-40B4-BE49-F238E27FC236}">
                <a16:creationId xmlns:a16="http://schemas.microsoft.com/office/drawing/2014/main" id="{86B593A5-1DD0-5399-5712-0441AC75266B}"/>
              </a:ext>
            </a:extLst>
          </p:cNvPr>
          <p:cNvSpPr>
            <a:spLocks noGrp="1"/>
          </p:cNvSpPr>
          <p:nvPr>
            <p:ph type="ctrTitle"/>
          </p:nvPr>
        </p:nvSpPr>
        <p:spPr/>
        <p:txBody>
          <a:bodyPr/>
          <a:lstStyle/>
          <a:p>
            <a:endParaRPr lang="en-US"/>
          </a:p>
        </p:txBody>
      </p:sp>
      <p:sp>
        <p:nvSpPr>
          <p:cNvPr id="7" name="Subtitle 6">
            <a:extLst>
              <a:ext uri="{FF2B5EF4-FFF2-40B4-BE49-F238E27FC236}">
                <a16:creationId xmlns:a16="http://schemas.microsoft.com/office/drawing/2014/main" id="{2FDBC082-BE77-DD64-9808-7BA79FDB40E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15197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11091600" cy="1332000"/>
          </a:xfrm>
        </p:spPr>
        <p:txBody>
          <a:bodyPr/>
          <a:lstStyle/>
          <a:p>
            <a:r>
              <a:rPr lang="en-US" dirty="0"/>
              <a:t>Chart</a:t>
            </a:r>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372078104"/>
              </p:ext>
            </p:extLst>
          </p:nvPr>
        </p:nvGraphicFramePr>
        <p:xfrm>
          <a:off x="550863" y="2112963"/>
          <a:ext cx="11090275" cy="3979862"/>
        </p:xfrm>
        <a:graphic>
          <a:graphicData uri="http://schemas.openxmlformats.org/drawingml/2006/chart">
            <c:chart xmlns:c="http://schemas.openxmlformats.org/drawingml/2006/chart" xmlns:r="http://schemas.openxmlformats.org/officeDocument/2006/relationships" r:id="rId2"/>
          </a:graphicData>
        </a:graphic>
      </p:graphicFrame>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26</a:t>
            </a:fld>
            <a:endParaRPr lang="en-US"/>
          </a:p>
        </p:txBody>
      </p:sp>
    </p:spTree>
    <p:extLst>
      <p:ext uri="{BB962C8B-B14F-4D97-AF65-F5344CB8AC3E}">
        <p14:creationId xmlns:p14="http://schemas.microsoft.com/office/powerpoint/2010/main" val="3740286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Table</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331562790"/>
              </p:ext>
            </p:extLst>
          </p:nvPr>
        </p:nvGraphicFramePr>
        <p:xfrm>
          <a:off x="550863" y="2112963"/>
          <a:ext cx="11090275" cy="2466720"/>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a:r>
                        <a:rPr lang="en-US" dirty="0">
                          <a:solidFill>
                            <a:schemeClr val="tx1"/>
                          </a:solidFill>
                        </a:rPr>
                        <a:t>Item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a:r>
                        <a:rPr lang="en-US" dirty="0">
                          <a:solidFill>
                            <a:schemeClr val="tx1"/>
                          </a:solidFill>
                        </a:rPr>
                        <a:t>Item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a:r>
                        <a:rPr lang="en-US" dirty="0">
                          <a:solidFill>
                            <a:schemeClr val="tx1"/>
                          </a:solidFill>
                        </a:rPr>
                        <a:t>Item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a:r>
                        <a:rPr lang="en-US" dirty="0">
                          <a:solidFill>
                            <a:schemeClr val="tx1"/>
                          </a:solidFill>
                        </a:rPr>
                        <a:t>Item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27</a:t>
            </a:fld>
            <a:endParaRPr lang="en-US"/>
          </a:p>
        </p:txBody>
      </p:sp>
    </p:spTree>
    <p:extLst>
      <p:ext uri="{BB962C8B-B14F-4D97-AF65-F5344CB8AC3E}">
        <p14:creationId xmlns:p14="http://schemas.microsoft.com/office/powerpoint/2010/main" val="2496947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4" y="549275"/>
            <a:ext cx="3566160" cy="3384550"/>
          </a:xfrm>
        </p:spPr>
        <p:txBody>
          <a:bodyPr>
            <a:normAutofit/>
          </a:bodyPr>
          <a:lstStyle/>
          <a:p>
            <a:r>
              <a:rPr lang="en-US" dirty="0"/>
              <a:t>The way to get started is to quit talking and begin doing.</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4097338"/>
            <a:ext cx="3565524" cy="2351087"/>
          </a:xfrm>
        </p:spPr>
        <p:txBody>
          <a:bodyPr/>
          <a:lstStyle/>
          <a:p>
            <a:r>
              <a:rPr lang="en-US" dirty="0"/>
              <a:t>Walt Disney</a:t>
            </a:r>
          </a:p>
          <a:p>
            <a:endParaRPr lang="en-US"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28</a:t>
            </a:fld>
            <a:endParaRPr lang="en-US"/>
          </a:p>
        </p:txBody>
      </p:sp>
    </p:spTree>
    <p:extLst>
      <p:ext uri="{BB962C8B-B14F-4D97-AF65-F5344CB8AC3E}">
        <p14:creationId xmlns:p14="http://schemas.microsoft.com/office/powerpoint/2010/main" val="395518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48640" y="548640"/>
            <a:ext cx="8281987" cy="1253041"/>
          </a:xfrm>
        </p:spPr>
        <p:txBody>
          <a:bodyPr/>
          <a:lstStyle/>
          <a:p>
            <a:r>
              <a:rPr lang="en-US" dirty="0"/>
              <a:t>Team</a:t>
            </a:r>
          </a:p>
        </p:txBody>
      </p:sp>
      <p:pic>
        <p:nvPicPr>
          <p:cNvPr id="17" name="Picture Placeholder 16" descr="A man smiling in the office">
            <a:extLst>
              <a:ext uri="{FF2B5EF4-FFF2-40B4-BE49-F238E27FC236}">
                <a16:creationId xmlns:a16="http://schemas.microsoft.com/office/drawing/2014/main" id="{05ED5B1E-974F-476C-A3C9-572D3602E95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078992" y="1990724"/>
            <a:ext cx="1691640" cy="1435608"/>
          </a:xfrm>
        </p:spPr>
      </p:pic>
      <p:pic>
        <p:nvPicPr>
          <p:cNvPr id="36" name="Picture Placeholder 35" descr="A lady smiling in the office">
            <a:extLst>
              <a:ext uri="{FF2B5EF4-FFF2-40B4-BE49-F238E27FC236}">
                <a16:creationId xmlns:a16="http://schemas.microsoft.com/office/drawing/2014/main" id="{F3CCCCDF-EA66-4F5E-98F3-A05239CBBAC4}"/>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838384" y="1990724"/>
            <a:ext cx="1691640" cy="1435608"/>
          </a:xfrm>
        </p:spPr>
      </p:pic>
      <p:pic>
        <p:nvPicPr>
          <p:cNvPr id="38" name="Picture Placeholder 37" descr="A lady in the office smiling at the camera&#10;">
            <a:extLst>
              <a:ext uri="{FF2B5EF4-FFF2-40B4-BE49-F238E27FC236}">
                <a16:creationId xmlns:a16="http://schemas.microsoft.com/office/drawing/2014/main" id="{8A6BB597-41F4-432E-8432-8F39511B294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661976" y="1993392"/>
            <a:ext cx="1691640" cy="1435608"/>
          </a:xfrm>
        </p:spPr>
      </p:pic>
      <p:pic>
        <p:nvPicPr>
          <p:cNvPr id="40" name="Picture Placeholder 39" descr="Smiling man with a beard">
            <a:extLst>
              <a:ext uri="{FF2B5EF4-FFF2-40B4-BE49-F238E27FC236}">
                <a16:creationId xmlns:a16="http://schemas.microsoft.com/office/drawing/2014/main" id="{76B2FC80-9F3B-46D8-94D9-882D90A858F6}"/>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485568" y="1990724"/>
            <a:ext cx="1691640" cy="1435608"/>
          </a:xfrm>
        </p:spPr>
      </p:pic>
      <p:sp>
        <p:nvSpPr>
          <p:cNvPr id="41" name="Text Placeholder 40">
            <a:extLst>
              <a:ext uri="{FF2B5EF4-FFF2-40B4-BE49-F238E27FC236}">
                <a16:creationId xmlns:a16="http://schemas.microsoft.com/office/drawing/2014/main" id="{91181F6D-A54F-4289-8C36-80ECE3B2C8E2}"/>
              </a:ext>
            </a:extLst>
          </p:cNvPr>
          <p:cNvSpPr>
            <a:spLocks noGrp="1"/>
          </p:cNvSpPr>
          <p:nvPr>
            <p:ph type="body" sz="quarter" idx="18"/>
          </p:nvPr>
        </p:nvSpPr>
        <p:spPr>
          <a:xfrm>
            <a:off x="1079500" y="3781425"/>
            <a:ext cx="1711325" cy="365760"/>
          </a:xfrm>
        </p:spPr>
        <p:txBody>
          <a:bodyPr/>
          <a:lstStyle/>
          <a:p>
            <a:r>
              <a:rPr lang="en-US" dirty="0"/>
              <a:t>Name</a:t>
            </a:r>
          </a:p>
        </p:txBody>
      </p:sp>
      <p:sp>
        <p:nvSpPr>
          <p:cNvPr id="15" name="Subtitle 14">
            <a:extLst>
              <a:ext uri="{FF2B5EF4-FFF2-40B4-BE49-F238E27FC236}">
                <a16:creationId xmlns:a16="http://schemas.microsoft.com/office/drawing/2014/main" id="{84D39D81-9726-4BD7-BDC0-FA0B2AD0D219}"/>
              </a:ext>
            </a:extLst>
          </p:cNvPr>
          <p:cNvSpPr>
            <a:spLocks noGrp="1"/>
          </p:cNvSpPr>
          <p:nvPr>
            <p:ph type="body" sz="quarter" idx="17"/>
          </p:nvPr>
        </p:nvSpPr>
        <p:spPr>
          <a:xfrm>
            <a:off x="1078733" y="4232949"/>
            <a:ext cx="1711572" cy="638175"/>
          </a:xfrm>
        </p:spPr>
        <p:txBody>
          <a:bodyPr/>
          <a:lstStyle/>
          <a:p>
            <a:r>
              <a:rPr lang="en-US" dirty="0"/>
              <a:t>Title</a:t>
            </a:r>
          </a:p>
        </p:txBody>
      </p:sp>
      <p:sp>
        <p:nvSpPr>
          <p:cNvPr id="43" name="Text Placeholder 42">
            <a:extLst>
              <a:ext uri="{FF2B5EF4-FFF2-40B4-BE49-F238E27FC236}">
                <a16:creationId xmlns:a16="http://schemas.microsoft.com/office/drawing/2014/main" id="{E4387CED-5FBE-4AFF-B64D-975B5574F16F}"/>
              </a:ext>
            </a:extLst>
          </p:cNvPr>
          <p:cNvSpPr>
            <a:spLocks noGrp="1"/>
          </p:cNvSpPr>
          <p:nvPr>
            <p:ph type="body" sz="quarter" idx="20"/>
          </p:nvPr>
        </p:nvSpPr>
        <p:spPr>
          <a:xfrm>
            <a:off x="3839151" y="3781425"/>
            <a:ext cx="1711325" cy="365760"/>
          </a:xfrm>
        </p:spPr>
        <p:txBody>
          <a:bodyPr/>
          <a:lstStyle/>
          <a:p>
            <a:r>
              <a:rPr lang="en-US" dirty="0"/>
              <a:t>Name</a:t>
            </a:r>
          </a:p>
        </p:txBody>
      </p:sp>
      <p:sp>
        <p:nvSpPr>
          <p:cNvPr id="42" name="Text Placeholder 41">
            <a:extLst>
              <a:ext uri="{FF2B5EF4-FFF2-40B4-BE49-F238E27FC236}">
                <a16:creationId xmlns:a16="http://schemas.microsoft.com/office/drawing/2014/main" id="{CCDF84CD-BC27-4182-9FBA-9D4FEED95410}"/>
              </a:ext>
            </a:extLst>
          </p:cNvPr>
          <p:cNvSpPr>
            <a:spLocks noGrp="1"/>
          </p:cNvSpPr>
          <p:nvPr>
            <p:ph type="body" sz="quarter" idx="19"/>
          </p:nvPr>
        </p:nvSpPr>
        <p:spPr>
          <a:xfrm>
            <a:off x="3838384" y="4232949"/>
            <a:ext cx="1711572" cy="638175"/>
          </a:xfrm>
        </p:spPr>
        <p:txBody>
          <a:bodyPr/>
          <a:lstStyle/>
          <a:p>
            <a:r>
              <a:rPr lang="en-US" dirty="0"/>
              <a:t>Title</a:t>
            </a:r>
          </a:p>
        </p:txBody>
      </p:sp>
      <p:sp>
        <p:nvSpPr>
          <p:cNvPr id="45" name="Text Placeholder 44">
            <a:extLst>
              <a:ext uri="{FF2B5EF4-FFF2-40B4-BE49-F238E27FC236}">
                <a16:creationId xmlns:a16="http://schemas.microsoft.com/office/drawing/2014/main" id="{FE5CD03B-066A-46AF-8FB8-E8A78074ABEF}"/>
              </a:ext>
            </a:extLst>
          </p:cNvPr>
          <p:cNvSpPr>
            <a:spLocks noGrp="1"/>
          </p:cNvSpPr>
          <p:nvPr>
            <p:ph type="body" sz="quarter" idx="22"/>
          </p:nvPr>
        </p:nvSpPr>
        <p:spPr>
          <a:xfrm>
            <a:off x="6662743" y="3781425"/>
            <a:ext cx="1711325" cy="365760"/>
          </a:xfrm>
        </p:spPr>
        <p:txBody>
          <a:bodyPr/>
          <a:lstStyle/>
          <a:p>
            <a:r>
              <a:rPr lang="en-US" dirty="0"/>
              <a:t>Name</a:t>
            </a:r>
          </a:p>
        </p:txBody>
      </p:sp>
      <p:sp>
        <p:nvSpPr>
          <p:cNvPr id="44" name="Text Placeholder 43">
            <a:extLst>
              <a:ext uri="{FF2B5EF4-FFF2-40B4-BE49-F238E27FC236}">
                <a16:creationId xmlns:a16="http://schemas.microsoft.com/office/drawing/2014/main" id="{10E83414-3440-46C7-8C07-7D073B69C422}"/>
              </a:ext>
            </a:extLst>
          </p:cNvPr>
          <p:cNvSpPr>
            <a:spLocks noGrp="1"/>
          </p:cNvSpPr>
          <p:nvPr>
            <p:ph type="body" sz="quarter" idx="21"/>
          </p:nvPr>
        </p:nvSpPr>
        <p:spPr>
          <a:xfrm>
            <a:off x="6661976" y="4232949"/>
            <a:ext cx="1711572" cy="638175"/>
          </a:xfrm>
        </p:spPr>
        <p:txBody>
          <a:bodyPr/>
          <a:lstStyle/>
          <a:p>
            <a:r>
              <a:rPr lang="en-US" dirty="0"/>
              <a:t>Title</a:t>
            </a:r>
          </a:p>
        </p:txBody>
      </p:sp>
      <p:sp>
        <p:nvSpPr>
          <p:cNvPr id="47" name="Text Placeholder 46">
            <a:extLst>
              <a:ext uri="{FF2B5EF4-FFF2-40B4-BE49-F238E27FC236}">
                <a16:creationId xmlns:a16="http://schemas.microsoft.com/office/drawing/2014/main" id="{F4640D91-CB97-4FCC-8FEF-F4B22B844DC4}"/>
              </a:ext>
            </a:extLst>
          </p:cNvPr>
          <p:cNvSpPr>
            <a:spLocks noGrp="1"/>
          </p:cNvSpPr>
          <p:nvPr>
            <p:ph type="body" sz="quarter" idx="24"/>
          </p:nvPr>
        </p:nvSpPr>
        <p:spPr>
          <a:xfrm>
            <a:off x="9433112" y="3787288"/>
            <a:ext cx="1711325" cy="365760"/>
          </a:xfrm>
        </p:spPr>
        <p:txBody>
          <a:bodyPr/>
          <a:lstStyle/>
          <a:p>
            <a:r>
              <a:rPr lang="en-US" dirty="0"/>
              <a:t>Name</a:t>
            </a:r>
          </a:p>
        </p:txBody>
      </p:sp>
      <p:sp>
        <p:nvSpPr>
          <p:cNvPr id="3" name="Text Placeholder 2">
            <a:extLst>
              <a:ext uri="{FF2B5EF4-FFF2-40B4-BE49-F238E27FC236}">
                <a16:creationId xmlns:a16="http://schemas.microsoft.com/office/drawing/2014/main" id="{B1C6A53C-7538-4FF9-BC09-EFC116FE7054}"/>
              </a:ext>
            </a:extLst>
          </p:cNvPr>
          <p:cNvSpPr>
            <a:spLocks noGrp="1"/>
          </p:cNvSpPr>
          <p:nvPr>
            <p:ph type="body" sz="quarter" idx="23"/>
          </p:nvPr>
        </p:nvSpPr>
        <p:spPr>
          <a:xfrm>
            <a:off x="9432345" y="4238812"/>
            <a:ext cx="1711572" cy="638175"/>
          </a:xfrm>
        </p:spPr>
        <p:txBody>
          <a:bodyPr/>
          <a:lstStyle/>
          <a:p>
            <a:r>
              <a:rPr lang="en-US" dirty="0"/>
              <a:t>Title</a:t>
            </a:r>
          </a:p>
        </p:txBody>
      </p:sp>
      <p:sp>
        <p:nvSpPr>
          <p:cNvPr id="7" name="Date Placeholder 6">
            <a:extLst>
              <a:ext uri="{FF2B5EF4-FFF2-40B4-BE49-F238E27FC236}">
                <a16:creationId xmlns:a16="http://schemas.microsoft.com/office/drawing/2014/main" id="{45F69D6A-822D-4DB9-A2CC-D9106F1F2B68}"/>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8" name="Footer Placeholder 7">
            <a:extLst>
              <a:ext uri="{FF2B5EF4-FFF2-40B4-BE49-F238E27FC236}">
                <a16:creationId xmlns:a16="http://schemas.microsoft.com/office/drawing/2014/main" id="{6375D7F3-165A-439B-8D1D-6553B68C288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29</a:t>
            </a:fld>
            <a:endParaRPr lang="en-US"/>
          </a:p>
        </p:txBody>
      </p:sp>
    </p:spTree>
    <p:extLst>
      <p:ext uri="{BB962C8B-B14F-4D97-AF65-F5344CB8AC3E}">
        <p14:creationId xmlns:p14="http://schemas.microsoft.com/office/powerpoint/2010/main" val="2979876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748C-8233-589C-3903-D9C312003817}"/>
              </a:ext>
            </a:extLst>
          </p:cNvPr>
          <p:cNvSpPr>
            <a:spLocks noGrp="1"/>
          </p:cNvSpPr>
          <p:nvPr>
            <p:ph type="title"/>
          </p:nvPr>
        </p:nvSpPr>
        <p:spPr>
          <a:xfrm>
            <a:off x="550864" y="549275"/>
            <a:ext cx="3565524" cy="936312"/>
          </a:xfrm>
        </p:spPr>
        <p:txBody>
          <a:bodyPr/>
          <a:lstStyle/>
          <a:p>
            <a:r>
              <a:rPr lang="en-US" dirty="0"/>
              <a:t>Amnuay M.</a:t>
            </a:r>
            <a:endParaRPr lang="th-TH" dirty="0"/>
          </a:p>
        </p:txBody>
      </p:sp>
      <p:sp>
        <p:nvSpPr>
          <p:cNvPr id="3" name="Content Placeholder 2">
            <a:extLst>
              <a:ext uri="{FF2B5EF4-FFF2-40B4-BE49-F238E27FC236}">
                <a16:creationId xmlns:a16="http://schemas.microsoft.com/office/drawing/2014/main" id="{2D7D677C-A8D6-6695-318B-8BFF05233061}"/>
              </a:ext>
            </a:extLst>
          </p:cNvPr>
          <p:cNvSpPr>
            <a:spLocks noGrp="1"/>
          </p:cNvSpPr>
          <p:nvPr>
            <p:ph idx="1"/>
          </p:nvPr>
        </p:nvSpPr>
        <p:spPr>
          <a:xfrm>
            <a:off x="550863" y="1615763"/>
            <a:ext cx="3565525" cy="4692962"/>
          </a:xfrm>
        </p:spPr>
        <p:txBody>
          <a:bodyPr/>
          <a:lstStyle/>
          <a:p>
            <a:pPr marL="0" indent="0"/>
            <a:r>
              <a:rPr lang="en-US" dirty="0"/>
              <a:t>B. Acc, UTCC (2020)</a:t>
            </a:r>
            <a:br>
              <a:rPr lang="en-US" dirty="0"/>
            </a:br>
            <a:r>
              <a:rPr lang="en-US" dirty="0"/>
              <a:t>X-MBA, </a:t>
            </a:r>
            <a:r>
              <a:rPr lang="en-US" dirty="0" err="1"/>
              <a:t>Rangsit</a:t>
            </a:r>
            <a:r>
              <a:rPr lang="en-US" dirty="0"/>
              <a:t> U. (2010)</a:t>
            </a:r>
            <a:br>
              <a:rPr lang="en-US" dirty="0"/>
            </a:br>
            <a:r>
              <a:rPr lang="en-US" dirty="0"/>
              <a:t>B. </a:t>
            </a:r>
            <a:r>
              <a:rPr lang="en-US" dirty="0" err="1"/>
              <a:t>Eng</a:t>
            </a:r>
            <a:r>
              <a:rPr lang="en-US" dirty="0"/>
              <a:t>, Thammasat U (2000)</a:t>
            </a:r>
          </a:p>
          <a:p>
            <a:pPr marL="0" indent="0"/>
            <a:r>
              <a:rPr lang="en-US" dirty="0"/>
              <a:t>Head of Back-end Solutions</a:t>
            </a:r>
            <a:br>
              <a:rPr lang="en-US" dirty="0"/>
            </a:br>
            <a:r>
              <a:rPr lang="en-US" dirty="0"/>
              <a:t>Technology function</a:t>
            </a:r>
            <a:br>
              <a:rPr lang="en-US" dirty="0"/>
            </a:br>
            <a:r>
              <a:rPr lang="en-US" dirty="0"/>
              <a:t>FWD Insurance Plc.</a:t>
            </a:r>
          </a:p>
          <a:p>
            <a:pPr marL="0" indent="0"/>
            <a:r>
              <a:rPr lang="en-US" dirty="0"/>
              <a:t>23 </a:t>
            </a:r>
            <a:r>
              <a:rPr lang="en-US" dirty="0" err="1"/>
              <a:t>yrs</a:t>
            </a:r>
            <a:r>
              <a:rPr lang="en-US" dirty="0"/>
              <a:t> of experience from Technical engineer –&gt; IT Practical strategic management</a:t>
            </a:r>
          </a:p>
          <a:p>
            <a:pPr marL="0" indent="0"/>
            <a:r>
              <a:rPr lang="en-US" dirty="0">
                <a:hlinkClick r:id="rId2"/>
              </a:rPr>
              <a:t>https://th.linkedin.com/in/amnuay</a:t>
            </a:r>
            <a:endParaRPr lang="en-US" dirty="0"/>
          </a:p>
          <a:p>
            <a:pPr marL="0" indent="0"/>
            <a:endParaRPr lang="th-TH" dirty="0"/>
          </a:p>
        </p:txBody>
      </p:sp>
      <p:pic>
        <p:nvPicPr>
          <p:cNvPr id="11" name="Picture Placeholder 10" descr="A person in a suit&#10;&#10;Description automatically generated with medium confidence">
            <a:extLst>
              <a:ext uri="{FF2B5EF4-FFF2-40B4-BE49-F238E27FC236}">
                <a16:creationId xmlns:a16="http://schemas.microsoft.com/office/drawing/2014/main" id="{E75632B2-2A3E-C982-B0B3-670A0A9C580B}"/>
              </a:ext>
            </a:extLst>
          </p:cNvPr>
          <p:cNvPicPr>
            <a:picLocks noGrp="1" noChangeAspect="1"/>
          </p:cNvPicPr>
          <p:nvPr>
            <p:ph type="pic" sz="quarter" idx="13"/>
          </p:nvPr>
        </p:nvPicPr>
        <p:blipFill rotWithShape="1">
          <a:blip r:embed="rId3"/>
          <a:srcRect l="-1941" t="7447" r="1941" b="25887"/>
          <a:stretch/>
        </p:blipFill>
        <p:spPr>
          <a:xfrm>
            <a:off x="5200396" y="1596771"/>
            <a:ext cx="3448558" cy="3448558"/>
          </a:xfrm>
        </p:spPr>
      </p:pic>
      <p:pic>
        <p:nvPicPr>
          <p:cNvPr id="13" name="Picture Placeholder 12" descr="A group of people hiking&#10;&#10;Description automatically generated with medium confidence">
            <a:extLst>
              <a:ext uri="{FF2B5EF4-FFF2-40B4-BE49-F238E27FC236}">
                <a16:creationId xmlns:a16="http://schemas.microsoft.com/office/drawing/2014/main" id="{4A8F3AD5-34C6-25C6-36C9-7F5135D015A0}"/>
              </a:ext>
            </a:extLst>
          </p:cNvPr>
          <p:cNvPicPr>
            <a:picLocks noGrp="1" noChangeAspect="1"/>
          </p:cNvPicPr>
          <p:nvPr>
            <p:ph type="pic" sz="quarter" idx="14"/>
          </p:nvPr>
        </p:nvPicPr>
        <p:blipFill rotWithShape="1">
          <a:blip r:embed="rId4"/>
          <a:srcRect l="10491" r="22843"/>
          <a:stretch/>
        </p:blipFill>
        <p:spPr>
          <a:xfrm>
            <a:off x="8918575" y="596392"/>
            <a:ext cx="2263776" cy="2263776"/>
          </a:xfrm>
        </p:spPr>
      </p:pic>
      <p:pic>
        <p:nvPicPr>
          <p:cNvPr id="19" name="Picture Placeholder 18" descr="A close-up of a plant&#10;&#10;Description automatically generated with medium confidence">
            <a:extLst>
              <a:ext uri="{FF2B5EF4-FFF2-40B4-BE49-F238E27FC236}">
                <a16:creationId xmlns:a16="http://schemas.microsoft.com/office/drawing/2014/main" id="{A442D4D7-7DD7-9C65-28B6-3942F3D27B56}"/>
              </a:ext>
            </a:extLst>
          </p:cNvPr>
          <p:cNvPicPr>
            <a:picLocks noGrp="1" noChangeAspect="1"/>
          </p:cNvPicPr>
          <p:nvPr>
            <p:ph type="pic" sz="quarter" idx="15"/>
          </p:nvPr>
        </p:nvPicPr>
        <p:blipFill rotWithShape="1">
          <a:blip r:embed="rId5"/>
          <a:srcRect l="32502" r="831"/>
          <a:stretch/>
        </p:blipFill>
        <p:spPr>
          <a:xfrm>
            <a:off x="9091612" y="3324733"/>
            <a:ext cx="2936876" cy="2936876"/>
          </a:xfrm>
        </p:spPr>
      </p:pic>
      <p:sp>
        <p:nvSpPr>
          <p:cNvPr id="9" name="Slide Number Placeholder 8">
            <a:extLst>
              <a:ext uri="{FF2B5EF4-FFF2-40B4-BE49-F238E27FC236}">
                <a16:creationId xmlns:a16="http://schemas.microsoft.com/office/drawing/2014/main" id="{F391EB94-AA63-87B9-05C7-CF99B415DCA0}"/>
              </a:ext>
            </a:extLst>
          </p:cNvPr>
          <p:cNvSpPr>
            <a:spLocks noGrp="1"/>
          </p:cNvSpPr>
          <p:nvPr>
            <p:ph type="sldNum" sz="quarter" idx="12"/>
          </p:nvPr>
        </p:nvSpPr>
        <p:spPr/>
        <p:txBody>
          <a:bodyPr/>
          <a:lstStyle/>
          <a:p>
            <a:fld id="{DBA1B0FB-D917-4C8C-928F-313BD683BF39}" type="slidenum">
              <a:rPr lang="en-US" smtClean="0"/>
              <a:t>3</a:t>
            </a:fld>
            <a:endParaRPr lang="en-US"/>
          </a:p>
        </p:txBody>
      </p:sp>
      <p:sp>
        <p:nvSpPr>
          <p:cNvPr id="20" name="Date Placeholder 8">
            <a:extLst>
              <a:ext uri="{FF2B5EF4-FFF2-40B4-BE49-F238E27FC236}">
                <a16:creationId xmlns:a16="http://schemas.microsoft.com/office/drawing/2014/main" id="{0C4672FF-E48C-A77A-6851-B2AABD98E485}"/>
              </a:ext>
            </a:extLst>
          </p:cNvPr>
          <p:cNvSpPr>
            <a:spLocks noGrp="1"/>
          </p:cNvSpPr>
          <p:nvPr>
            <p:ph type="dt" sz="half" idx="10"/>
          </p:nvPr>
        </p:nvSpPr>
        <p:spPr>
          <a:xfrm>
            <a:off x="1308100" y="6507212"/>
            <a:ext cx="1916524" cy="153888"/>
          </a:xfrm>
        </p:spPr>
        <p:txBody>
          <a:bodyPr/>
          <a:lstStyle/>
          <a:p>
            <a:r>
              <a:rPr lang="en-US" dirty="0"/>
              <a:t>Q1 2023</a:t>
            </a:r>
          </a:p>
        </p:txBody>
      </p:sp>
      <p:sp>
        <p:nvSpPr>
          <p:cNvPr id="21" name="Footer Placeholder 9">
            <a:extLst>
              <a:ext uri="{FF2B5EF4-FFF2-40B4-BE49-F238E27FC236}">
                <a16:creationId xmlns:a16="http://schemas.microsoft.com/office/drawing/2014/main" id="{4481F063-3341-F3EA-F198-E317EE3D9E09}"/>
              </a:ext>
            </a:extLst>
          </p:cNvPr>
          <p:cNvSpPr>
            <a:spLocks noGrp="1"/>
          </p:cNvSpPr>
          <p:nvPr>
            <p:ph type="ftr" sz="quarter" idx="11"/>
          </p:nvPr>
        </p:nvSpPr>
        <p:spPr>
          <a:xfrm>
            <a:off x="3359150" y="6507212"/>
            <a:ext cx="6379210" cy="153888"/>
          </a:xfrm>
        </p:spPr>
        <p:txBody>
          <a:bodyPr/>
          <a:lstStyle/>
          <a:p>
            <a:r>
              <a:rPr lang="en-US"/>
              <a:t>Microsoft Power BI for Business</a:t>
            </a:r>
            <a:endParaRPr lang="en-US" dirty="0"/>
          </a:p>
        </p:txBody>
      </p:sp>
    </p:spTree>
    <p:extLst>
      <p:ext uri="{BB962C8B-B14F-4D97-AF65-F5344CB8AC3E}">
        <p14:creationId xmlns:p14="http://schemas.microsoft.com/office/powerpoint/2010/main" val="1430460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Timeline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844914864"/>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30</a:t>
            </a:fld>
            <a:endParaRPr lang="en-US"/>
          </a:p>
        </p:txBody>
      </p:sp>
    </p:spTree>
    <p:extLst>
      <p:ext uri="{BB962C8B-B14F-4D97-AF65-F5344CB8AC3E}">
        <p14:creationId xmlns:p14="http://schemas.microsoft.com/office/powerpoint/2010/main" val="2624630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Content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a:t>Subtitle</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r>
              <a:rPr lang="en-US" dirty="0"/>
              <a:t>Subtitle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Open the Design Ideas pane for instant slide makeovers. </a:t>
            </a:r>
          </a:p>
          <a:p>
            <a:r>
              <a:rPr lang="en-US" dirty="0"/>
              <a:t>When we have design ideas, we’ll show them to you right there.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31</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32</a:t>
            </a:fld>
            <a:endParaRPr lang="en-US"/>
          </a:p>
        </p:txBody>
      </p:sp>
    </p:spTree>
    <p:extLst>
      <p:ext uri="{BB962C8B-B14F-4D97-AF65-F5344CB8AC3E}">
        <p14:creationId xmlns:p14="http://schemas.microsoft.com/office/powerpoint/2010/main" val="1420547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33</a:t>
            </a:fld>
            <a:endParaRPr lang="en-US"/>
          </a:p>
        </p:txBody>
      </p:sp>
    </p:spTree>
    <p:extLst>
      <p:ext uri="{BB962C8B-B14F-4D97-AF65-F5344CB8AC3E}">
        <p14:creationId xmlns:p14="http://schemas.microsoft.com/office/powerpoint/2010/main" val="3521561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Presenter name</a:t>
            </a:r>
          </a:p>
          <a:p>
            <a:r>
              <a:rPr lang="en-US" dirty="0"/>
              <a:t>Email address</a:t>
            </a:r>
          </a:p>
          <a:p>
            <a:r>
              <a:rPr lang="en-US" dirty="0"/>
              <a:t>Website address</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34</a:t>
            </a:fld>
            <a:endParaRPr lang="en-US"/>
          </a:p>
        </p:txBody>
      </p:sp>
    </p:spTree>
    <p:extLst>
      <p:ext uri="{BB962C8B-B14F-4D97-AF65-F5344CB8AC3E}">
        <p14:creationId xmlns:p14="http://schemas.microsoft.com/office/powerpoint/2010/main" val="324779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person, people, ceiling, hall&#10;&#10;Description automatically generated">
            <a:extLst>
              <a:ext uri="{FF2B5EF4-FFF2-40B4-BE49-F238E27FC236}">
                <a16:creationId xmlns:a16="http://schemas.microsoft.com/office/drawing/2014/main" id="{CBF9517B-9630-8F02-87D4-B02A48FFFEE9}"/>
              </a:ext>
            </a:extLst>
          </p:cNvPr>
          <p:cNvPicPr>
            <a:picLocks noChangeAspect="1"/>
          </p:cNvPicPr>
          <p:nvPr/>
        </p:nvPicPr>
        <p:blipFill>
          <a:blip r:embed="rId2"/>
          <a:srcRect l="12030" t="6711" r="4859"/>
          <a:stretch>
            <a:fillRect/>
          </a:stretch>
        </p:blipFill>
        <p:spPr>
          <a:xfrm>
            <a:off x="8139658" y="3255244"/>
            <a:ext cx="3564000" cy="2666960"/>
          </a:xfrm>
          <a:custGeom>
            <a:avLst/>
            <a:gdLst>
              <a:gd name="connsiteX0" fmla="*/ 0 w 3564000"/>
              <a:gd name="connsiteY0" fmla="*/ 0 h 2666960"/>
              <a:gd name="connsiteX1" fmla="*/ 3564000 w 3564000"/>
              <a:gd name="connsiteY1" fmla="*/ 0 h 2666960"/>
              <a:gd name="connsiteX2" fmla="*/ 3564000 w 3564000"/>
              <a:gd name="connsiteY2" fmla="*/ 2666960 h 2666960"/>
              <a:gd name="connsiteX3" fmla="*/ 0 w 3564000"/>
              <a:gd name="connsiteY3" fmla="*/ 2666960 h 2666960"/>
            </a:gdLst>
            <a:ahLst/>
            <a:cxnLst>
              <a:cxn ang="0">
                <a:pos x="connsiteX0" y="connsiteY0"/>
              </a:cxn>
              <a:cxn ang="0">
                <a:pos x="connsiteX1" y="connsiteY1"/>
              </a:cxn>
              <a:cxn ang="0">
                <a:pos x="connsiteX2" y="connsiteY2"/>
              </a:cxn>
              <a:cxn ang="0">
                <a:pos x="connsiteX3" y="connsiteY3"/>
              </a:cxn>
            </a:cxnLst>
            <a:rect l="l" t="t" r="r" b="b"/>
            <a:pathLst>
              <a:path w="3564000" h="2666960">
                <a:moveTo>
                  <a:pt x="0" y="0"/>
                </a:moveTo>
                <a:lnTo>
                  <a:pt x="3564000" y="0"/>
                </a:lnTo>
                <a:lnTo>
                  <a:pt x="3564000" y="2666960"/>
                </a:lnTo>
                <a:lnTo>
                  <a:pt x="0" y="2666960"/>
                </a:lnTo>
                <a:close/>
              </a:path>
            </a:pathLst>
          </a:custGeom>
        </p:spPr>
      </p:pic>
      <p:pic>
        <p:nvPicPr>
          <p:cNvPr id="22" name="Picture 21" descr="A person sitting at a desk using a computer&#10;&#10;Description automatically generated with low confidence">
            <a:extLst>
              <a:ext uri="{FF2B5EF4-FFF2-40B4-BE49-F238E27FC236}">
                <a16:creationId xmlns:a16="http://schemas.microsoft.com/office/drawing/2014/main" id="{E6547939-BF7F-611A-05D8-D2A3EBE12B8A}"/>
              </a:ext>
            </a:extLst>
          </p:cNvPr>
          <p:cNvPicPr>
            <a:picLocks noChangeAspect="1"/>
          </p:cNvPicPr>
          <p:nvPr/>
        </p:nvPicPr>
        <p:blipFill>
          <a:blip r:embed="rId3"/>
          <a:srcRect t="9949" b="39703"/>
          <a:stretch>
            <a:fillRect/>
          </a:stretch>
        </p:blipFill>
        <p:spPr>
          <a:xfrm>
            <a:off x="4349535" y="3255245"/>
            <a:ext cx="3564000" cy="2687681"/>
          </a:xfrm>
          <a:custGeom>
            <a:avLst/>
            <a:gdLst>
              <a:gd name="connsiteX0" fmla="*/ 0 w 3564000"/>
              <a:gd name="connsiteY0" fmla="*/ 0 h 2687681"/>
              <a:gd name="connsiteX1" fmla="*/ 3564000 w 3564000"/>
              <a:gd name="connsiteY1" fmla="*/ 0 h 2687681"/>
              <a:gd name="connsiteX2" fmla="*/ 3564000 w 3564000"/>
              <a:gd name="connsiteY2" fmla="*/ 2687681 h 2687681"/>
              <a:gd name="connsiteX3" fmla="*/ 0 w 3564000"/>
              <a:gd name="connsiteY3" fmla="*/ 2687681 h 2687681"/>
            </a:gdLst>
            <a:ahLst/>
            <a:cxnLst>
              <a:cxn ang="0">
                <a:pos x="connsiteX0" y="connsiteY0"/>
              </a:cxn>
              <a:cxn ang="0">
                <a:pos x="connsiteX1" y="connsiteY1"/>
              </a:cxn>
              <a:cxn ang="0">
                <a:pos x="connsiteX2" y="connsiteY2"/>
              </a:cxn>
              <a:cxn ang="0">
                <a:pos x="connsiteX3" y="connsiteY3"/>
              </a:cxn>
            </a:cxnLst>
            <a:rect l="l" t="t" r="r" b="b"/>
            <a:pathLst>
              <a:path w="3564000" h="2687681">
                <a:moveTo>
                  <a:pt x="0" y="0"/>
                </a:moveTo>
                <a:lnTo>
                  <a:pt x="3564000" y="0"/>
                </a:lnTo>
                <a:lnTo>
                  <a:pt x="3564000" y="2687681"/>
                </a:lnTo>
                <a:lnTo>
                  <a:pt x="0" y="2687681"/>
                </a:lnTo>
                <a:close/>
              </a:path>
            </a:pathLst>
          </a:custGeom>
        </p:spPr>
      </p:pic>
      <p:sp>
        <p:nvSpPr>
          <p:cNvPr id="10" name="Title 9">
            <a:extLst>
              <a:ext uri="{FF2B5EF4-FFF2-40B4-BE49-F238E27FC236}">
                <a16:creationId xmlns:a16="http://schemas.microsoft.com/office/drawing/2014/main" id="{119EC8F0-691A-9517-4D7B-C1EABE62AF24}"/>
              </a:ext>
            </a:extLst>
          </p:cNvPr>
          <p:cNvSpPr>
            <a:spLocks noGrp="1"/>
          </p:cNvSpPr>
          <p:nvPr>
            <p:ph type="title"/>
          </p:nvPr>
        </p:nvSpPr>
        <p:spPr/>
        <p:txBody>
          <a:bodyPr/>
          <a:lstStyle/>
          <a:p>
            <a:r>
              <a:rPr lang="en-US" dirty="0"/>
              <a:t>About you</a:t>
            </a:r>
            <a:br>
              <a:rPr lang="en-US" dirty="0"/>
            </a:br>
            <a:r>
              <a:rPr lang="en-US" dirty="0"/>
              <a:t>About goals, </a:t>
            </a:r>
            <a:endParaRPr lang="th-TH" dirty="0"/>
          </a:p>
        </p:txBody>
      </p:sp>
      <p:sp>
        <p:nvSpPr>
          <p:cNvPr id="11" name="Text Placeholder 10">
            <a:extLst>
              <a:ext uri="{FF2B5EF4-FFF2-40B4-BE49-F238E27FC236}">
                <a16:creationId xmlns:a16="http://schemas.microsoft.com/office/drawing/2014/main" id="{3B85236C-514E-7286-DE98-05B26ABAD3E9}"/>
              </a:ext>
            </a:extLst>
          </p:cNvPr>
          <p:cNvSpPr>
            <a:spLocks noGrp="1"/>
          </p:cNvSpPr>
          <p:nvPr>
            <p:ph type="body" idx="1"/>
          </p:nvPr>
        </p:nvSpPr>
        <p:spPr>
          <a:xfrm>
            <a:off x="550864" y="1731375"/>
            <a:ext cx="3564000" cy="535354"/>
          </a:xfrm>
        </p:spPr>
        <p:txBody>
          <a:bodyPr/>
          <a:lstStyle/>
          <a:p>
            <a:r>
              <a:rPr lang="en-US" dirty="0"/>
              <a:t>Short term goals</a:t>
            </a:r>
            <a:endParaRPr lang="th-TH" dirty="0"/>
          </a:p>
        </p:txBody>
      </p:sp>
      <p:sp>
        <p:nvSpPr>
          <p:cNvPr id="12" name="Content Placeholder 11">
            <a:extLst>
              <a:ext uri="{FF2B5EF4-FFF2-40B4-BE49-F238E27FC236}">
                <a16:creationId xmlns:a16="http://schemas.microsoft.com/office/drawing/2014/main" id="{FAFD357F-C65B-F9A8-8755-D2D7750B9122}"/>
              </a:ext>
            </a:extLst>
          </p:cNvPr>
          <p:cNvSpPr>
            <a:spLocks noGrp="1"/>
          </p:cNvSpPr>
          <p:nvPr>
            <p:ph sz="half" idx="2"/>
          </p:nvPr>
        </p:nvSpPr>
        <p:spPr>
          <a:xfrm>
            <a:off x="559476" y="2427370"/>
            <a:ext cx="3563936" cy="3515555"/>
          </a:xfrm>
        </p:spPr>
        <p:txBody>
          <a:bodyPr/>
          <a:lstStyle/>
          <a:p>
            <a:r>
              <a:rPr lang="en-US" dirty="0"/>
              <a:t>What to complete within 1-2 years</a:t>
            </a:r>
            <a:endParaRPr lang="th-TH" dirty="0"/>
          </a:p>
        </p:txBody>
      </p:sp>
      <p:sp>
        <p:nvSpPr>
          <p:cNvPr id="15" name="Text Placeholder 14">
            <a:extLst>
              <a:ext uri="{FF2B5EF4-FFF2-40B4-BE49-F238E27FC236}">
                <a16:creationId xmlns:a16="http://schemas.microsoft.com/office/drawing/2014/main" id="{8A5581D4-793D-5071-7989-A6EC74AB0B88}"/>
              </a:ext>
            </a:extLst>
          </p:cNvPr>
          <p:cNvSpPr>
            <a:spLocks noGrp="1"/>
          </p:cNvSpPr>
          <p:nvPr>
            <p:ph type="body" sz="quarter" idx="13"/>
          </p:nvPr>
        </p:nvSpPr>
        <p:spPr>
          <a:xfrm>
            <a:off x="4345262" y="1731375"/>
            <a:ext cx="3564000" cy="535354"/>
          </a:xfrm>
        </p:spPr>
        <p:txBody>
          <a:bodyPr/>
          <a:lstStyle/>
          <a:p>
            <a:r>
              <a:rPr lang="en-US" dirty="0"/>
              <a:t>Mid term goals</a:t>
            </a:r>
            <a:endParaRPr lang="th-TH" dirty="0"/>
          </a:p>
        </p:txBody>
      </p:sp>
      <p:sp>
        <p:nvSpPr>
          <p:cNvPr id="16" name="Content Placeholder 15">
            <a:extLst>
              <a:ext uri="{FF2B5EF4-FFF2-40B4-BE49-F238E27FC236}">
                <a16:creationId xmlns:a16="http://schemas.microsoft.com/office/drawing/2014/main" id="{299058E8-E578-B125-5964-00E2D4E4FC98}"/>
              </a:ext>
            </a:extLst>
          </p:cNvPr>
          <p:cNvSpPr>
            <a:spLocks noGrp="1"/>
          </p:cNvSpPr>
          <p:nvPr>
            <p:ph sz="quarter" idx="14"/>
          </p:nvPr>
        </p:nvSpPr>
        <p:spPr>
          <a:xfrm>
            <a:off x="4349535" y="2427370"/>
            <a:ext cx="3564000" cy="3515555"/>
          </a:xfrm>
        </p:spPr>
        <p:txBody>
          <a:bodyPr/>
          <a:lstStyle/>
          <a:p>
            <a:r>
              <a:rPr lang="en-US" dirty="0"/>
              <a:t>What to complete within 5-10 years</a:t>
            </a:r>
            <a:endParaRPr lang="th-TH" dirty="0"/>
          </a:p>
        </p:txBody>
      </p:sp>
      <p:sp>
        <p:nvSpPr>
          <p:cNvPr id="13" name="Text Placeholder 12">
            <a:extLst>
              <a:ext uri="{FF2B5EF4-FFF2-40B4-BE49-F238E27FC236}">
                <a16:creationId xmlns:a16="http://schemas.microsoft.com/office/drawing/2014/main" id="{F5A66DFB-039D-0996-0B95-EE5C3E0BA195}"/>
              </a:ext>
            </a:extLst>
          </p:cNvPr>
          <p:cNvSpPr>
            <a:spLocks noGrp="1"/>
          </p:cNvSpPr>
          <p:nvPr>
            <p:ph type="body" sz="quarter" idx="3"/>
          </p:nvPr>
        </p:nvSpPr>
        <p:spPr>
          <a:xfrm>
            <a:off x="8139658" y="1731375"/>
            <a:ext cx="3564000" cy="535354"/>
          </a:xfrm>
        </p:spPr>
        <p:txBody>
          <a:bodyPr/>
          <a:lstStyle/>
          <a:p>
            <a:r>
              <a:rPr lang="en-US" dirty="0"/>
              <a:t>Long term goals</a:t>
            </a:r>
            <a:endParaRPr lang="th-TH" dirty="0"/>
          </a:p>
        </p:txBody>
      </p:sp>
      <p:sp>
        <p:nvSpPr>
          <p:cNvPr id="14" name="Content Placeholder 13">
            <a:extLst>
              <a:ext uri="{FF2B5EF4-FFF2-40B4-BE49-F238E27FC236}">
                <a16:creationId xmlns:a16="http://schemas.microsoft.com/office/drawing/2014/main" id="{2D4C3633-9C1B-D664-B3DA-050BA184AA90}"/>
              </a:ext>
            </a:extLst>
          </p:cNvPr>
          <p:cNvSpPr>
            <a:spLocks noGrp="1"/>
          </p:cNvSpPr>
          <p:nvPr>
            <p:ph sz="quarter" idx="4"/>
          </p:nvPr>
        </p:nvSpPr>
        <p:spPr>
          <a:xfrm>
            <a:off x="8139658" y="2427370"/>
            <a:ext cx="3564000" cy="3515555"/>
          </a:xfrm>
        </p:spPr>
        <p:txBody>
          <a:bodyPr/>
          <a:lstStyle/>
          <a:p>
            <a:r>
              <a:rPr lang="en-US" dirty="0"/>
              <a:t>What to achieve in life</a:t>
            </a:r>
            <a:endParaRPr lang="th-TH" dirty="0"/>
          </a:p>
        </p:txBody>
      </p:sp>
      <p:sp>
        <p:nvSpPr>
          <p:cNvPr id="9" name="Slide Number Placeholder 8">
            <a:extLst>
              <a:ext uri="{FF2B5EF4-FFF2-40B4-BE49-F238E27FC236}">
                <a16:creationId xmlns:a16="http://schemas.microsoft.com/office/drawing/2014/main" id="{FAF87107-F2CE-657B-300C-53F160A2A924}"/>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17" name="Rectangle 16">
            <a:extLst>
              <a:ext uri="{FF2B5EF4-FFF2-40B4-BE49-F238E27FC236}">
                <a16:creationId xmlns:a16="http://schemas.microsoft.com/office/drawing/2014/main" id="{6526E7BA-B69A-5F07-6505-FB42D2F31799}"/>
              </a:ext>
            </a:extLst>
          </p:cNvPr>
          <p:cNvSpPr/>
          <p:nvPr/>
        </p:nvSpPr>
        <p:spPr>
          <a:xfrm>
            <a:off x="559476" y="3255244"/>
            <a:ext cx="3564000" cy="2687681"/>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6" name="Date Placeholder 8">
            <a:extLst>
              <a:ext uri="{FF2B5EF4-FFF2-40B4-BE49-F238E27FC236}">
                <a16:creationId xmlns:a16="http://schemas.microsoft.com/office/drawing/2014/main" id="{30425481-0B62-71EE-CEE0-F72DA9CFC501}"/>
              </a:ext>
            </a:extLst>
          </p:cNvPr>
          <p:cNvSpPr>
            <a:spLocks noGrp="1"/>
          </p:cNvSpPr>
          <p:nvPr>
            <p:ph type="dt" sz="half" idx="10"/>
          </p:nvPr>
        </p:nvSpPr>
        <p:spPr>
          <a:xfrm>
            <a:off x="1308100" y="6507212"/>
            <a:ext cx="1916524" cy="153888"/>
          </a:xfrm>
        </p:spPr>
        <p:txBody>
          <a:bodyPr/>
          <a:lstStyle/>
          <a:p>
            <a:r>
              <a:rPr lang="en-US" dirty="0"/>
              <a:t>Q1 2023</a:t>
            </a:r>
          </a:p>
        </p:txBody>
      </p:sp>
      <p:sp>
        <p:nvSpPr>
          <p:cNvPr id="27" name="Footer Placeholder 9">
            <a:extLst>
              <a:ext uri="{FF2B5EF4-FFF2-40B4-BE49-F238E27FC236}">
                <a16:creationId xmlns:a16="http://schemas.microsoft.com/office/drawing/2014/main" id="{5C512703-37CB-A40E-7549-205E6751D72A}"/>
              </a:ext>
            </a:extLst>
          </p:cNvPr>
          <p:cNvSpPr>
            <a:spLocks noGrp="1"/>
          </p:cNvSpPr>
          <p:nvPr>
            <p:ph type="ftr" sz="quarter" idx="11"/>
          </p:nvPr>
        </p:nvSpPr>
        <p:spPr>
          <a:xfrm>
            <a:off x="3359150" y="6507212"/>
            <a:ext cx="6379210" cy="153888"/>
          </a:xfrm>
        </p:spPr>
        <p:txBody>
          <a:bodyPr/>
          <a:lstStyle/>
          <a:p>
            <a:r>
              <a:rPr lang="en-US"/>
              <a:t>Microsoft Power BI for Business</a:t>
            </a:r>
            <a:endParaRPr lang="en-US" dirty="0"/>
          </a:p>
        </p:txBody>
      </p:sp>
    </p:spTree>
    <p:extLst>
      <p:ext uri="{BB962C8B-B14F-4D97-AF65-F5344CB8AC3E}">
        <p14:creationId xmlns:p14="http://schemas.microsoft.com/office/powerpoint/2010/main" val="4294723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525507"/>
            <a:ext cx="4500562" cy="1562959"/>
          </a:xfrm>
        </p:spPr>
        <p:txBody>
          <a:bodyPr/>
          <a:lstStyle/>
          <a:p>
            <a:r>
              <a:rPr lang="en-US" dirty="0"/>
              <a:t>Introduction to Dashboard</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dirty="0"/>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526807"/>
            <a:ext cx="6221412" cy="1563688"/>
          </a:xfrm>
          <a:noFill/>
        </p:spPr>
        <p:txBody>
          <a:bodyPr>
            <a:normAutofit fontScale="92500" lnSpcReduction="20000"/>
          </a:bodyPr>
          <a:lstStyle/>
          <a:p>
            <a:r>
              <a:rPr lang="en-US" dirty="0"/>
              <a:t>Business dashboard / Management Dashboard is a type of graphical user interface which often provides at-a-glance views of key performance indicators (KPIs) relevant to a particular objective or business process. (</a:t>
            </a:r>
            <a:r>
              <a:rPr lang="en-US" dirty="0">
                <a:hlinkClick r:id="rId3"/>
              </a:rPr>
              <a:t>Wikipedia</a:t>
            </a:r>
            <a:r>
              <a:rPr lang="en-US" dirty="0"/>
              <a:t>)</a:t>
            </a:r>
          </a:p>
          <a:p>
            <a:r>
              <a:rPr lang="en-US" dirty="0"/>
              <a:t>Data dashboard (</a:t>
            </a:r>
            <a:r>
              <a:rPr lang="en-US" dirty="0">
                <a:hlinkClick r:id="rId4"/>
              </a:rPr>
              <a:t>Power BI</a:t>
            </a:r>
            <a:r>
              <a:rPr lang="en-US" dirty="0"/>
              <a:t>)</a:t>
            </a:r>
          </a:p>
        </p:txBody>
      </p:sp>
      <p:pic>
        <p:nvPicPr>
          <p:cNvPr id="1026" name="Picture 2" descr="Embed default screen of Employee dashboard">
            <a:extLst>
              <a:ext uri="{FF2B5EF4-FFF2-40B4-BE49-F238E27FC236}">
                <a16:creationId xmlns:a16="http://schemas.microsoft.com/office/drawing/2014/main" id="{F3B3631F-11F1-A51D-DC6F-09794765C8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344" y="2240056"/>
            <a:ext cx="3240000" cy="182349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AC62866-8089-D2FA-E762-6CCEFBA1E977}"/>
              </a:ext>
            </a:extLst>
          </p:cNvPr>
          <p:cNvSpPr txBox="1"/>
          <p:nvPr/>
        </p:nvSpPr>
        <p:spPr>
          <a:xfrm>
            <a:off x="550862" y="4372093"/>
            <a:ext cx="3411537" cy="1510382"/>
          </a:xfrm>
          <a:prstGeom prst="rect">
            <a:avLst/>
          </a:prstGeom>
          <a:noFill/>
        </p:spPr>
        <p:txBody>
          <a:bodyPr vert="horz" wrap="square" lIns="0" tIns="0" rIns="0" bIns="0" rtlCol="0" anchor="t">
            <a:noAutofit/>
          </a:bodyPr>
          <a:lstStyle>
            <a:lvl1pPr marL="228600" indent="-228600">
              <a:lnSpc>
                <a:spcPct val="110000"/>
              </a:lnSpc>
              <a:spcBef>
                <a:spcPts val="1000"/>
              </a:spcBef>
              <a:spcAft>
                <a:spcPts val="800"/>
              </a:spcAft>
              <a:buFont typeface="Arial" panose="020B0604020202020204" pitchFamily="34" charset="0"/>
              <a:buChar char="•"/>
              <a:defRPr sz="2000">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spcBef>
                <a:spcPts val="0"/>
              </a:spcBef>
              <a:spcAft>
                <a:spcPts val="0"/>
              </a:spcAft>
              <a:buNone/>
            </a:pPr>
            <a:r>
              <a:rPr lang="en-US" sz="1800" dirty="0"/>
              <a:t>Employee dashboards</a:t>
            </a:r>
          </a:p>
          <a:p>
            <a:pPr>
              <a:lnSpc>
                <a:spcPct val="100000"/>
              </a:lnSpc>
              <a:spcBef>
                <a:spcPts val="0"/>
              </a:spcBef>
              <a:spcAft>
                <a:spcPts val="0"/>
              </a:spcAft>
            </a:pPr>
            <a:r>
              <a:rPr lang="en-US" sz="1600" dirty="0"/>
              <a:t>Customer support or IT tickets closed per hour</a:t>
            </a:r>
          </a:p>
          <a:p>
            <a:pPr>
              <a:lnSpc>
                <a:spcPct val="100000"/>
              </a:lnSpc>
              <a:spcBef>
                <a:spcPts val="0"/>
              </a:spcBef>
              <a:spcAft>
                <a:spcPts val="0"/>
              </a:spcAft>
            </a:pPr>
            <a:r>
              <a:rPr lang="en-US" sz="1600" dirty="0"/>
              <a:t>Billable project hours per teammate</a:t>
            </a:r>
          </a:p>
          <a:p>
            <a:pPr>
              <a:lnSpc>
                <a:spcPct val="100000"/>
              </a:lnSpc>
              <a:spcBef>
                <a:spcPts val="0"/>
              </a:spcBef>
              <a:spcAft>
                <a:spcPts val="0"/>
              </a:spcAft>
            </a:pPr>
            <a:r>
              <a:rPr lang="en-US" sz="1600" dirty="0"/>
              <a:t>Hours a team took to complete a given project</a:t>
            </a:r>
          </a:p>
        </p:txBody>
      </p:sp>
      <p:pic>
        <p:nvPicPr>
          <p:cNvPr id="1028" name="Picture 4" descr="Embed default screen of Sales dashboard">
            <a:extLst>
              <a:ext uri="{FF2B5EF4-FFF2-40B4-BE49-F238E27FC236}">
                <a16:creationId xmlns:a16="http://schemas.microsoft.com/office/drawing/2014/main" id="{52E58A7A-88F9-8CD3-96F4-D9F7E25E8D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241" y="2240055"/>
            <a:ext cx="3240000" cy="18234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mbed default screen of Financial dashboard">
            <a:extLst>
              <a:ext uri="{FF2B5EF4-FFF2-40B4-BE49-F238E27FC236}">
                <a16:creationId xmlns:a16="http://schemas.microsoft.com/office/drawing/2014/main" id="{C6D49201-B98E-93A4-05C8-C4F6371447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1138" y="2240055"/>
            <a:ext cx="3240000" cy="1823498"/>
          </a:xfrm>
          <a:prstGeom prst="rect">
            <a:avLst/>
          </a:prstGeom>
          <a:noFill/>
          <a:extLst>
            <a:ext uri="{909E8E84-426E-40DD-AFC4-6F175D3DCCD1}">
              <a14:hiddenFill xmlns:a14="http://schemas.microsoft.com/office/drawing/2010/main">
                <a:solidFill>
                  <a:srgbClr val="FFFFFF"/>
                </a:solidFill>
              </a14:hiddenFill>
            </a:ext>
          </a:extLst>
        </p:spPr>
      </p:pic>
      <p:sp>
        <p:nvSpPr>
          <p:cNvPr id="17" name="Date Placeholder 8">
            <a:extLst>
              <a:ext uri="{FF2B5EF4-FFF2-40B4-BE49-F238E27FC236}">
                <a16:creationId xmlns:a16="http://schemas.microsoft.com/office/drawing/2014/main" id="{3A9A9A89-992F-935A-5A81-46BCC0643253}"/>
              </a:ext>
            </a:extLst>
          </p:cNvPr>
          <p:cNvSpPr>
            <a:spLocks noGrp="1"/>
          </p:cNvSpPr>
          <p:nvPr>
            <p:ph type="dt" sz="half" idx="10"/>
          </p:nvPr>
        </p:nvSpPr>
        <p:spPr>
          <a:xfrm>
            <a:off x="1308100" y="6507212"/>
            <a:ext cx="1916524" cy="153888"/>
          </a:xfrm>
        </p:spPr>
        <p:txBody>
          <a:bodyPr/>
          <a:lstStyle/>
          <a:p>
            <a:r>
              <a:rPr lang="en-US" dirty="0"/>
              <a:t>Q1 2023</a:t>
            </a:r>
          </a:p>
        </p:txBody>
      </p:sp>
      <p:sp>
        <p:nvSpPr>
          <p:cNvPr id="19" name="Footer Placeholder 9">
            <a:extLst>
              <a:ext uri="{FF2B5EF4-FFF2-40B4-BE49-F238E27FC236}">
                <a16:creationId xmlns:a16="http://schemas.microsoft.com/office/drawing/2014/main" id="{5774BA76-D38F-7341-EB3A-0B66CBA98D55}"/>
              </a:ext>
            </a:extLst>
          </p:cNvPr>
          <p:cNvSpPr>
            <a:spLocks noGrp="1"/>
          </p:cNvSpPr>
          <p:nvPr>
            <p:ph type="ftr" sz="quarter" idx="11"/>
          </p:nvPr>
        </p:nvSpPr>
        <p:spPr>
          <a:xfrm>
            <a:off x="3359150" y="6507212"/>
            <a:ext cx="6379210" cy="153888"/>
          </a:xfrm>
        </p:spPr>
        <p:txBody>
          <a:bodyPr/>
          <a:lstStyle/>
          <a:p>
            <a:r>
              <a:rPr lang="en-US"/>
              <a:t>Microsoft Power BI for Business</a:t>
            </a:r>
            <a:endParaRPr lang="en-US" dirty="0"/>
          </a:p>
        </p:txBody>
      </p:sp>
      <p:sp>
        <p:nvSpPr>
          <p:cNvPr id="21" name="TextBox 20">
            <a:extLst>
              <a:ext uri="{FF2B5EF4-FFF2-40B4-BE49-F238E27FC236}">
                <a16:creationId xmlns:a16="http://schemas.microsoft.com/office/drawing/2014/main" id="{12B28953-9550-B41C-D792-64C996E36328}"/>
              </a:ext>
            </a:extLst>
          </p:cNvPr>
          <p:cNvSpPr txBox="1"/>
          <p:nvPr/>
        </p:nvSpPr>
        <p:spPr>
          <a:xfrm>
            <a:off x="4428472" y="4372093"/>
            <a:ext cx="3411537" cy="1510382"/>
          </a:xfrm>
          <a:prstGeom prst="rect">
            <a:avLst/>
          </a:prstGeom>
          <a:noFill/>
        </p:spPr>
        <p:txBody>
          <a:bodyPr vert="horz" wrap="square" lIns="0" tIns="0" rIns="0" bIns="0" rtlCol="0" anchor="t">
            <a:noAutofit/>
          </a:bodyPr>
          <a:lstStyle>
            <a:lvl1pPr marL="228600" indent="-228600">
              <a:lnSpc>
                <a:spcPct val="110000"/>
              </a:lnSpc>
              <a:spcBef>
                <a:spcPts val="1000"/>
              </a:spcBef>
              <a:spcAft>
                <a:spcPts val="800"/>
              </a:spcAft>
              <a:buFont typeface="Arial" panose="020B0604020202020204" pitchFamily="34" charset="0"/>
              <a:buChar char="•"/>
              <a:defRPr sz="2000">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spcBef>
                <a:spcPts val="0"/>
              </a:spcBef>
              <a:spcAft>
                <a:spcPts val="0"/>
              </a:spcAft>
              <a:buNone/>
            </a:pPr>
            <a:r>
              <a:rPr lang="en-US" sz="1800" dirty="0"/>
              <a:t>Sales dashboards</a:t>
            </a:r>
          </a:p>
          <a:p>
            <a:pPr>
              <a:lnSpc>
                <a:spcPct val="100000"/>
              </a:lnSpc>
              <a:spcBef>
                <a:spcPts val="0"/>
              </a:spcBef>
              <a:spcAft>
                <a:spcPts val="0"/>
              </a:spcAft>
            </a:pPr>
            <a:r>
              <a:rPr lang="en-US" sz="1600" dirty="0"/>
              <a:t>Sales funnel compared to previous year</a:t>
            </a:r>
          </a:p>
          <a:p>
            <a:pPr>
              <a:lnSpc>
                <a:spcPct val="100000"/>
              </a:lnSpc>
              <a:spcBef>
                <a:spcPts val="0"/>
              </a:spcBef>
              <a:spcAft>
                <a:spcPts val="0"/>
              </a:spcAft>
            </a:pPr>
            <a:r>
              <a:rPr lang="en-US" sz="1600" dirty="0"/>
              <a:t>Total sales pipeline dollars</a:t>
            </a:r>
          </a:p>
          <a:p>
            <a:pPr>
              <a:lnSpc>
                <a:spcPct val="100000"/>
              </a:lnSpc>
              <a:spcBef>
                <a:spcPts val="0"/>
              </a:spcBef>
              <a:spcAft>
                <a:spcPts val="0"/>
              </a:spcAft>
            </a:pPr>
            <a:r>
              <a:rPr lang="en-US" sz="1600" dirty="0"/>
              <a:t>Average time it takes to make a sale</a:t>
            </a:r>
          </a:p>
        </p:txBody>
      </p:sp>
      <p:sp>
        <p:nvSpPr>
          <p:cNvPr id="22" name="TextBox 21">
            <a:extLst>
              <a:ext uri="{FF2B5EF4-FFF2-40B4-BE49-F238E27FC236}">
                <a16:creationId xmlns:a16="http://schemas.microsoft.com/office/drawing/2014/main" id="{89D803AE-99AC-1E9A-1831-496F117BDF02}"/>
              </a:ext>
            </a:extLst>
          </p:cNvPr>
          <p:cNvSpPr txBox="1"/>
          <p:nvPr/>
        </p:nvSpPr>
        <p:spPr>
          <a:xfrm>
            <a:off x="8306082" y="4372093"/>
            <a:ext cx="3411537" cy="1510382"/>
          </a:xfrm>
          <a:prstGeom prst="rect">
            <a:avLst/>
          </a:prstGeom>
          <a:noFill/>
        </p:spPr>
        <p:txBody>
          <a:bodyPr vert="horz" wrap="square" lIns="0" tIns="0" rIns="0" bIns="0" rtlCol="0" anchor="t">
            <a:noAutofit/>
          </a:bodyPr>
          <a:lstStyle>
            <a:lvl1pPr marL="228600" indent="-228600">
              <a:lnSpc>
                <a:spcPct val="110000"/>
              </a:lnSpc>
              <a:spcBef>
                <a:spcPts val="1000"/>
              </a:spcBef>
              <a:spcAft>
                <a:spcPts val="800"/>
              </a:spcAft>
              <a:buFont typeface="Arial" panose="020B0604020202020204" pitchFamily="34" charset="0"/>
              <a:buChar char="•"/>
              <a:defRPr sz="2000">
                <a:solidFill>
                  <a:schemeClr val="tx1">
                    <a:alpha val="60000"/>
                  </a:schemeClr>
                </a:solidFill>
              </a:defRPr>
            </a:lvl1pPr>
            <a:lvl2pPr marL="6858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2pPr>
            <a:lvl3pPr marL="11430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3pPr>
            <a:lvl4pPr marL="16002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4pPr>
            <a:lvl5pPr marL="2057400" indent="-228600">
              <a:lnSpc>
                <a:spcPct val="110000"/>
              </a:lnSpc>
              <a:spcBef>
                <a:spcPts val="500"/>
              </a:spcBef>
              <a:spcAft>
                <a:spcPts val="800"/>
              </a:spcAft>
              <a:buFont typeface="Arial" panose="020B0604020202020204" pitchFamily="34" charset="0"/>
              <a:buChar char="•"/>
              <a:defRPr sz="1400">
                <a:solidFill>
                  <a:schemeClr val="tx1">
                    <a:alpha val="60000"/>
                  </a:schemeClr>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nSpc>
                <a:spcPct val="100000"/>
              </a:lnSpc>
              <a:spcBef>
                <a:spcPts val="0"/>
              </a:spcBef>
              <a:spcAft>
                <a:spcPts val="0"/>
              </a:spcAft>
              <a:buNone/>
            </a:pPr>
            <a:r>
              <a:rPr lang="en-US" sz="1800" dirty="0"/>
              <a:t>Financial dashboards</a:t>
            </a:r>
          </a:p>
          <a:p>
            <a:pPr>
              <a:lnSpc>
                <a:spcPct val="100000"/>
              </a:lnSpc>
              <a:spcBef>
                <a:spcPts val="0"/>
              </a:spcBef>
              <a:spcAft>
                <a:spcPts val="0"/>
              </a:spcAft>
            </a:pPr>
            <a:r>
              <a:rPr lang="en-US" sz="1600" dirty="0"/>
              <a:t>Earnings before interest, tax, depreciation, or amortization</a:t>
            </a:r>
          </a:p>
          <a:p>
            <a:pPr>
              <a:lnSpc>
                <a:spcPct val="100000"/>
              </a:lnSpc>
              <a:spcBef>
                <a:spcPts val="0"/>
              </a:spcBef>
              <a:spcAft>
                <a:spcPts val="0"/>
              </a:spcAft>
            </a:pPr>
            <a:r>
              <a:rPr lang="en-US" sz="1600" dirty="0"/>
              <a:t>Operating cash flow</a:t>
            </a:r>
          </a:p>
          <a:p>
            <a:pPr>
              <a:lnSpc>
                <a:spcPct val="100000"/>
              </a:lnSpc>
              <a:spcBef>
                <a:spcPts val="0"/>
              </a:spcBef>
              <a:spcAft>
                <a:spcPts val="0"/>
              </a:spcAft>
            </a:pPr>
            <a:r>
              <a:rPr lang="en-US" sz="1600" dirty="0"/>
              <a:t>Net profit margin</a:t>
            </a:r>
          </a:p>
        </p:txBody>
      </p:sp>
      <p:sp>
        <p:nvSpPr>
          <p:cNvPr id="2" name="Content Placeholder 11">
            <a:extLst>
              <a:ext uri="{FF2B5EF4-FFF2-40B4-BE49-F238E27FC236}">
                <a16:creationId xmlns:a16="http://schemas.microsoft.com/office/drawing/2014/main" id="{6E8D861B-DD1C-6C5D-A494-775AA48ECE2C}"/>
              </a:ext>
            </a:extLst>
          </p:cNvPr>
          <p:cNvSpPr>
            <a:spLocks noGrp="1"/>
          </p:cNvSpPr>
          <p:nvPr>
            <p:ph sz="quarter" idx="15"/>
          </p:nvPr>
        </p:nvSpPr>
        <p:spPr>
          <a:xfrm>
            <a:off x="8545766" y="6084606"/>
            <a:ext cx="2931615" cy="576494"/>
          </a:xfrm>
          <a:noFill/>
        </p:spPr>
        <p:txBody>
          <a:bodyPr>
            <a:normAutofit/>
          </a:bodyPr>
          <a:lstStyle/>
          <a:p>
            <a:pPr marL="0" indent="0">
              <a:lnSpc>
                <a:spcPct val="100000"/>
              </a:lnSpc>
              <a:spcBef>
                <a:spcPts val="0"/>
              </a:spcBef>
              <a:spcAft>
                <a:spcPts val="0"/>
              </a:spcAft>
              <a:buNone/>
            </a:pPr>
            <a:r>
              <a:rPr lang="en-US" sz="1200" dirty="0"/>
              <a:t>More resources</a:t>
            </a:r>
          </a:p>
          <a:p>
            <a:pPr marL="0" indent="0">
              <a:lnSpc>
                <a:spcPct val="100000"/>
              </a:lnSpc>
              <a:spcBef>
                <a:spcPts val="0"/>
              </a:spcBef>
              <a:spcAft>
                <a:spcPts val="0"/>
              </a:spcAft>
              <a:buNone/>
            </a:pPr>
            <a:r>
              <a:rPr lang="en-US" sz="1200" dirty="0">
                <a:hlinkClick r:id="rId8"/>
              </a:rPr>
              <a:t>Tableau</a:t>
            </a:r>
            <a:endParaRPr lang="en-US" sz="1200" dirty="0"/>
          </a:p>
        </p:txBody>
      </p:sp>
    </p:spTree>
    <p:extLst>
      <p:ext uri="{BB962C8B-B14F-4D97-AF65-F5344CB8AC3E}">
        <p14:creationId xmlns:p14="http://schemas.microsoft.com/office/powerpoint/2010/main" val="2158886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525507"/>
            <a:ext cx="4500562" cy="1562959"/>
          </a:xfrm>
        </p:spPr>
        <p:txBody>
          <a:bodyPr/>
          <a:lstStyle/>
          <a:p>
            <a:r>
              <a:rPr lang="en-US" dirty="0"/>
              <a:t>Type of data</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dirty="0"/>
          </a:p>
        </p:txBody>
      </p:sp>
      <p:sp>
        <p:nvSpPr>
          <p:cNvPr id="17" name="Date Placeholder 8">
            <a:extLst>
              <a:ext uri="{FF2B5EF4-FFF2-40B4-BE49-F238E27FC236}">
                <a16:creationId xmlns:a16="http://schemas.microsoft.com/office/drawing/2014/main" id="{3A9A9A89-992F-935A-5A81-46BCC0643253}"/>
              </a:ext>
            </a:extLst>
          </p:cNvPr>
          <p:cNvSpPr>
            <a:spLocks noGrp="1"/>
          </p:cNvSpPr>
          <p:nvPr>
            <p:ph type="dt" sz="half" idx="10"/>
          </p:nvPr>
        </p:nvSpPr>
        <p:spPr>
          <a:xfrm>
            <a:off x="1308100" y="6507212"/>
            <a:ext cx="1916524" cy="153888"/>
          </a:xfrm>
        </p:spPr>
        <p:txBody>
          <a:bodyPr/>
          <a:lstStyle/>
          <a:p>
            <a:r>
              <a:rPr lang="en-US" dirty="0"/>
              <a:t>Q1 2023</a:t>
            </a:r>
          </a:p>
        </p:txBody>
      </p:sp>
      <p:sp>
        <p:nvSpPr>
          <p:cNvPr id="19" name="Footer Placeholder 9">
            <a:extLst>
              <a:ext uri="{FF2B5EF4-FFF2-40B4-BE49-F238E27FC236}">
                <a16:creationId xmlns:a16="http://schemas.microsoft.com/office/drawing/2014/main" id="{5774BA76-D38F-7341-EB3A-0B66CBA98D55}"/>
              </a:ext>
            </a:extLst>
          </p:cNvPr>
          <p:cNvSpPr>
            <a:spLocks noGrp="1"/>
          </p:cNvSpPr>
          <p:nvPr>
            <p:ph type="ftr" sz="quarter" idx="11"/>
          </p:nvPr>
        </p:nvSpPr>
        <p:spPr>
          <a:xfrm>
            <a:off x="3359150" y="6507212"/>
            <a:ext cx="6379210" cy="153888"/>
          </a:xfrm>
        </p:spPr>
        <p:txBody>
          <a:bodyPr/>
          <a:lstStyle/>
          <a:p>
            <a:r>
              <a:rPr lang="en-US"/>
              <a:t>Microsoft Power BI for Business</a:t>
            </a:r>
            <a:endParaRPr lang="en-US" dirty="0"/>
          </a:p>
        </p:txBody>
      </p:sp>
      <p:sp>
        <p:nvSpPr>
          <p:cNvPr id="3" name="Rectangle 2">
            <a:extLst>
              <a:ext uri="{FF2B5EF4-FFF2-40B4-BE49-F238E27FC236}">
                <a16:creationId xmlns:a16="http://schemas.microsoft.com/office/drawing/2014/main" id="{D4CA51A2-91AC-356E-CA8B-B195E7C265F7}"/>
              </a:ext>
            </a:extLst>
          </p:cNvPr>
          <p:cNvSpPr/>
          <p:nvPr/>
        </p:nvSpPr>
        <p:spPr>
          <a:xfrm>
            <a:off x="7785868" y="1553374"/>
            <a:ext cx="1357921" cy="5554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Quantitative</a:t>
            </a:r>
          </a:p>
        </p:txBody>
      </p:sp>
      <p:sp>
        <p:nvSpPr>
          <p:cNvPr id="4" name="Rectangle 3">
            <a:extLst>
              <a:ext uri="{FF2B5EF4-FFF2-40B4-BE49-F238E27FC236}">
                <a16:creationId xmlns:a16="http://schemas.microsoft.com/office/drawing/2014/main" id="{A83C0E61-78B6-A7A8-C28E-A03FC5FC0444}"/>
              </a:ext>
            </a:extLst>
          </p:cNvPr>
          <p:cNvSpPr/>
          <p:nvPr/>
        </p:nvSpPr>
        <p:spPr>
          <a:xfrm>
            <a:off x="2857154" y="1550082"/>
            <a:ext cx="1357921" cy="5554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Qualitative</a:t>
            </a:r>
          </a:p>
        </p:txBody>
      </p:sp>
      <p:sp>
        <p:nvSpPr>
          <p:cNvPr id="5" name="Rectangle 4">
            <a:extLst>
              <a:ext uri="{FF2B5EF4-FFF2-40B4-BE49-F238E27FC236}">
                <a16:creationId xmlns:a16="http://schemas.microsoft.com/office/drawing/2014/main" id="{D4BCB9ED-9BD4-1AE7-3EB2-C96F74BBD69F}"/>
              </a:ext>
            </a:extLst>
          </p:cNvPr>
          <p:cNvSpPr/>
          <p:nvPr/>
        </p:nvSpPr>
        <p:spPr>
          <a:xfrm>
            <a:off x="3853377" y="2873524"/>
            <a:ext cx="1357921" cy="5554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Ordinal data</a:t>
            </a:r>
          </a:p>
        </p:txBody>
      </p:sp>
      <p:sp>
        <p:nvSpPr>
          <p:cNvPr id="7" name="Rectangle 6">
            <a:extLst>
              <a:ext uri="{FF2B5EF4-FFF2-40B4-BE49-F238E27FC236}">
                <a16:creationId xmlns:a16="http://schemas.microsoft.com/office/drawing/2014/main" id="{6F6E1AA6-D6FB-A812-BDF9-D4E1021CF8C3}"/>
              </a:ext>
            </a:extLst>
          </p:cNvPr>
          <p:cNvSpPr/>
          <p:nvPr/>
        </p:nvSpPr>
        <p:spPr>
          <a:xfrm>
            <a:off x="1866703" y="2873524"/>
            <a:ext cx="1357921" cy="5554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Nominal data</a:t>
            </a:r>
          </a:p>
        </p:txBody>
      </p:sp>
      <p:sp>
        <p:nvSpPr>
          <p:cNvPr id="8" name="Rectangle 7">
            <a:extLst>
              <a:ext uri="{FF2B5EF4-FFF2-40B4-BE49-F238E27FC236}">
                <a16:creationId xmlns:a16="http://schemas.microsoft.com/office/drawing/2014/main" id="{E432B006-0CE3-D9CB-4095-7FAF9B182B32}"/>
              </a:ext>
            </a:extLst>
          </p:cNvPr>
          <p:cNvSpPr/>
          <p:nvPr/>
        </p:nvSpPr>
        <p:spPr>
          <a:xfrm>
            <a:off x="8834151" y="2873524"/>
            <a:ext cx="1357921" cy="5554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Continuous data</a:t>
            </a:r>
          </a:p>
        </p:txBody>
      </p:sp>
      <p:sp>
        <p:nvSpPr>
          <p:cNvPr id="9" name="Rectangle 8">
            <a:extLst>
              <a:ext uri="{FF2B5EF4-FFF2-40B4-BE49-F238E27FC236}">
                <a16:creationId xmlns:a16="http://schemas.microsoft.com/office/drawing/2014/main" id="{9145023D-1A8D-3219-32AE-DD11065F9C9C}"/>
              </a:ext>
            </a:extLst>
          </p:cNvPr>
          <p:cNvSpPr/>
          <p:nvPr/>
        </p:nvSpPr>
        <p:spPr>
          <a:xfrm>
            <a:off x="6847477" y="2873524"/>
            <a:ext cx="1357921" cy="5554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Discrete data</a:t>
            </a:r>
          </a:p>
        </p:txBody>
      </p:sp>
      <p:sp>
        <p:nvSpPr>
          <p:cNvPr id="10" name="TextBox 9">
            <a:extLst>
              <a:ext uri="{FF2B5EF4-FFF2-40B4-BE49-F238E27FC236}">
                <a16:creationId xmlns:a16="http://schemas.microsoft.com/office/drawing/2014/main" id="{CE5B5740-8039-8EF4-F89E-AF78DD2839A2}"/>
              </a:ext>
            </a:extLst>
          </p:cNvPr>
          <p:cNvSpPr txBox="1"/>
          <p:nvPr/>
        </p:nvSpPr>
        <p:spPr>
          <a:xfrm>
            <a:off x="2914790" y="1199697"/>
            <a:ext cx="1242648" cy="369332"/>
          </a:xfrm>
          <a:prstGeom prst="rect">
            <a:avLst/>
          </a:prstGeom>
          <a:noFill/>
        </p:spPr>
        <p:txBody>
          <a:bodyPr wrap="none" rtlCol="0">
            <a:spAutoFit/>
          </a:bodyPr>
          <a:lstStyle/>
          <a:p>
            <a:r>
              <a:rPr lang="th-TH" dirty="0"/>
              <a:t>ข้อมูลเชิงคุณภาพ</a:t>
            </a:r>
            <a:endParaRPr lang="en-US" dirty="0"/>
          </a:p>
        </p:txBody>
      </p:sp>
      <p:sp>
        <p:nvSpPr>
          <p:cNvPr id="12" name="TextBox 11">
            <a:extLst>
              <a:ext uri="{FF2B5EF4-FFF2-40B4-BE49-F238E27FC236}">
                <a16:creationId xmlns:a16="http://schemas.microsoft.com/office/drawing/2014/main" id="{77A694CA-467F-CD87-7F3F-0F89AB6BE07E}"/>
              </a:ext>
            </a:extLst>
          </p:cNvPr>
          <p:cNvSpPr txBox="1"/>
          <p:nvPr/>
        </p:nvSpPr>
        <p:spPr>
          <a:xfrm>
            <a:off x="7851519" y="1218062"/>
            <a:ext cx="1226618" cy="369332"/>
          </a:xfrm>
          <a:prstGeom prst="rect">
            <a:avLst/>
          </a:prstGeom>
          <a:noFill/>
        </p:spPr>
        <p:txBody>
          <a:bodyPr wrap="none" rtlCol="0">
            <a:spAutoFit/>
          </a:bodyPr>
          <a:lstStyle/>
          <a:p>
            <a:r>
              <a:rPr lang="th-TH" dirty="0"/>
              <a:t>ข้อมูลเชิงปริมาณ</a:t>
            </a:r>
            <a:endParaRPr lang="en-US" dirty="0"/>
          </a:p>
        </p:txBody>
      </p:sp>
      <p:sp>
        <p:nvSpPr>
          <p:cNvPr id="13" name="TextBox 12">
            <a:extLst>
              <a:ext uri="{FF2B5EF4-FFF2-40B4-BE49-F238E27FC236}">
                <a16:creationId xmlns:a16="http://schemas.microsoft.com/office/drawing/2014/main" id="{5B2F7E6B-EDD7-823B-1619-672608A2F054}"/>
              </a:ext>
            </a:extLst>
          </p:cNvPr>
          <p:cNvSpPr txBox="1"/>
          <p:nvPr/>
        </p:nvSpPr>
        <p:spPr>
          <a:xfrm>
            <a:off x="8882248" y="3420713"/>
            <a:ext cx="1342034" cy="369332"/>
          </a:xfrm>
          <a:prstGeom prst="rect">
            <a:avLst/>
          </a:prstGeom>
          <a:noFill/>
        </p:spPr>
        <p:txBody>
          <a:bodyPr wrap="none" rtlCol="0">
            <a:spAutoFit/>
          </a:bodyPr>
          <a:lstStyle/>
          <a:p>
            <a:r>
              <a:rPr lang="th-TH" dirty="0"/>
              <a:t>ข้อมูลแบบต่อเนื่อง</a:t>
            </a:r>
            <a:endParaRPr lang="en-US" dirty="0"/>
          </a:p>
        </p:txBody>
      </p:sp>
      <p:sp>
        <p:nvSpPr>
          <p:cNvPr id="14" name="TextBox 13">
            <a:extLst>
              <a:ext uri="{FF2B5EF4-FFF2-40B4-BE49-F238E27FC236}">
                <a16:creationId xmlns:a16="http://schemas.microsoft.com/office/drawing/2014/main" id="{ABB21261-8134-F975-E5CB-1FFA105B6375}"/>
              </a:ext>
            </a:extLst>
          </p:cNvPr>
          <p:cNvSpPr txBox="1"/>
          <p:nvPr/>
        </p:nvSpPr>
        <p:spPr>
          <a:xfrm>
            <a:off x="6767255" y="3420713"/>
            <a:ext cx="1518364" cy="369332"/>
          </a:xfrm>
          <a:prstGeom prst="rect">
            <a:avLst/>
          </a:prstGeom>
          <a:noFill/>
        </p:spPr>
        <p:txBody>
          <a:bodyPr wrap="none" rtlCol="0">
            <a:spAutoFit/>
          </a:bodyPr>
          <a:lstStyle/>
          <a:p>
            <a:r>
              <a:rPr lang="th-TH" dirty="0"/>
              <a:t>ข้อมูลแบบไม่ต่อเนื่อง</a:t>
            </a:r>
            <a:endParaRPr lang="en-US" dirty="0"/>
          </a:p>
        </p:txBody>
      </p:sp>
      <p:sp>
        <p:nvSpPr>
          <p:cNvPr id="15" name="TextBox 14">
            <a:extLst>
              <a:ext uri="{FF2B5EF4-FFF2-40B4-BE49-F238E27FC236}">
                <a16:creationId xmlns:a16="http://schemas.microsoft.com/office/drawing/2014/main" id="{9F1E18C0-7D8E-A514-F77D-B1B53A1D816F}"/>
              </a:ext>
            </a:extLst>
          </p:cNvPr>
          <p:cNvSpPr txBox="1"/>
          <p:nvPr/>
        </p:nvSpPr>
        <p:spPr>
          <a:xfrm>
            <a:off x="1641199" y="3420713"/>
            <a:ext cx="1765227" cy="369332"/>
          </a:xfrm>
          <a:prstGeom prst="rect">
            <a:avLst/>
          </a:prstGeom>
          <a:noFill/>
        </p:spPr>
        <p:txBody>
          <a:bodyPr wrap="none" rtlCol="0">
            <a:spAutoFit/>
          </a:bodyPr>
          <a:lstStyle/>
          <a:p>
            <a:r>
              <a:rPr lang="th-TH" dirty="0"/>
              <a:t>ข้อมูลประเภทนามบัญญัติ</a:t>
            </a:r>
            <a:endParaRPr lang="en-US" dirty="0"/>
          </a:p>
        </p:txBody>
      </p:sp>
      <p:sp>
        <p:nvSpPr>
          <p:cNvPr id="16" name="TextBox 15">
            <a:extLst>
              <a:ext uri="{FF2B5EF4-FFF2-40B4-BE49-F238E27FC236}">
                <a16:creationId xmlns:a16="http://schemas.microsoft.com/office/drawing/2014/main" id="{83D60E61-98AA-77E2-72C9-818792500B1F}"/>
              </a:ext>
            </a:extLst>
          </p:cNvPr>
          <p:cNvSpPr txBox="1"/>
          <p:nvPr/>
        </p:nvSpPr>
        <p:spPr>
          <a:xfrm>
            <a:off x="3659519" y="3420713"/>
            <a:ext cx="1830950" cy="369332"/>
          </a:xfrm>
          <a:prstGeom prst="rect">
            <a:avLst/>
          </a:prstGeom>
          <a:noFill/>
        </p:spPr>
        <p:txBody>
          <a:bodyPr wrap="none" rtlCol="0">
            <a:spAutoFit/>
          </a:bodyPr>
          <a:lstStyle/>
          <a:p>
            <a:r>
              <a:rPr lang="th-TH" dirty="0"/>
              <a:t>ข้อมูลประเภทมาตรบัญญัติ</a:t>
            </a:r>
            <a:endParaRPr lang="en-US" dirty="0"/>
          </a:p>
        </p:txBody>
      </p:sp>
      <p:sp>
        <p:nvSpPr>
          <p:cNvPr id="18" name="TextBox 17">
            <a:extLst>
              <a:ext uri="{FF2B5EF4-FFF2-40B4-BE49-F238E27FC236}">
                <a16:creationId xmlns:a16="http://schemas.microsoft.com/office/drawing/2014/main" id="{B3693405-EBDB-93BB-65EE-6275C40462C7}"/>
              </a:ext>
            </a:extLst>
          </p:cNvPr>
          <p:cNvSpPr txBox="1"/>
          <p:nvPr/>
        </p:nvSpPr>
        <p:spPr>
          <a:xfrm>
            <a:off x="1630188" y="3850714"/>
            <a:ext cx="1404552" cy="923330"/>
          </a:xfrm>
          <a:prstGeom prst="rect">
            <a:avLst/>
          </a:prstGeom>
          <a:noFill/>
        </p:spPr>
        <p:txBody>
          <a:bodyPr wrap="none" rtlCol="0">
            <a:spAutoFit/>
          </a:bodyPr>
          <a:lstStyle/>
          <a:p>
            <a:r>
              <a:rPr lang="th-TH" dirty="0"/>
              <a:t>สถิติ</a:t>
            </a:r>
          </a:p>
          <a:p>
            <a:r>
              <a:rPr lang="th-TH" dirty="0"/>
              <a:t>- ความถี่</a:t>
            </a:r>
          </a:p>
          <a:p>
            <a:r>
              <a:rPr lang="th-TH" dirty="0"/>
              <a:t>- อัตราส่วน ร้อยละ</a:t>
            </a:r>
            <a:endParaRPr lang="en-US" dirty="0"/>
          </a:p>
        </p:txBody>
      </p:sp>
      <p:sp>
        <p:nvSpPr>
          <p:cNvPr id="20" name="TextBox 19">
            <a:extLst>
              <a:ext uri="{FF2B5EF4-FFF2-40B4-BE49-F238E27FC236}">
                <a16:creationId xmlns:a16="http://schemas.microsoft.com/office/drawing/2014/main" id="{6C9D0F01-3F57-6F5B-DEE5-965A22981A69}"/>
              </a:ext>
            </a:extLst>
          </p:cNvPr>
          <p:cNvSpPr txBox="1"/>
          <p:nvPr/>
        </p:nvSpPr>
        <p:spPr>
          <a:xfrm>
            <a:off x="3659519" y="3850714"/>
            <a:ext cx="1404552" cy="1200329"/>
          </a:xfrm>
          <a:prstGeom prst="rect">
            <a:avLst/>
          </a:prstGeom>
          <a:noFill/>
        </p:spPr>
        <p:txBody>
          <a:bodyPr wrap="none" rtlCol="0">
            <a:spAutoFit/>
          </a:bodyPr>
          <a:lstStyle/>
          <a:p>
            <a:r>
              <a:rPr lang="th-TH" dirty="0"/>
              <a:t>สถิติ</a:t>
            </a:r>
          </a:p>
          <a:p>
            <a:r>
              <a:rPr lang="th-TH" dirty="0"/>
              <a:t>- ความถี่</a:t>
            </a:r>
          </a:p>
          <a:p>
            <a:r>
              <a:rPr lang="th-TH" dirty="0"/>
              <a:t>- อัตราส่วน ร้อยละ</a:t>
            </a:r>
          </a:p>
          <a:p>
            <a:r>
              <a:rPr lang="th-TH" dirty="0"/>
              <a:t>- </a:t>
            </a:r>
            <a:r>
              <a:rPr lang="th-TH" dirty="0" err="1"/>
              <a:t>เปอร์เซ็น</a:t>
            </a:r>
            <a:r>
              <a:rPr lang="th-TH" dirty="0"/>
              <a:t>ไทล์</a:t>
            </a:r>
            <a:endParaRPr lang="en-US" dirty="0"/>
          </a:p>
        </p:txBody>
      </p:sp>
      <p:sp>
        <p:nvSpPr>
          <p:cNvPr id="21" name="TextBox 20">
            <a:extLst>
              <a:ext uri="{FF2B5EF4-FFF2-40B4-BE49-F238E27FC236}">
                <a16:creationId xmlns:a16="http://schemas.microsoft.com/office/drawing/2014/main" id="{1411F321-7162-0C5C-26D0-639CACFFBFB0}"/>
              </a:ext>
            </a:extLst>
          </p:cNvPr>
          <p:cNvSpPr txBox="1"/>
          <p:nvPr/>
        </p:nvSpPr>
        <p:spPr>
          <a:xfrm>
            <a:off x="7218332" y="4928198"/>
            <a:ext cx="1859805" cy="369332"/>
          </a:xfrm>
          <a:prstGeom prst="rect">
            <a:avLst/>
          </a:prstGeom>
          <a:noFill/>
        </p:spPr>
        <p:txBody>
          <a:bodyPr wrap="none" rtlCol="0">
            <a:spAutoFit/>
          </a:bodyPr>
          <a:lstStyle/>
          <a:p>
            <a:r>
              <a:rPr lang="en-US" dirty="0"/>
              <a:t>Transactional data</a:t>
            </a:r>
          </a:p>
        </p:txBody>
      </p:sp>
      <p:sp>
        <p:nvSpPr>
          <p:cNvPr id="22" name="TextBox 21">
            <a:extLst>
              <a:ext uri="{FF2B5EF4-FFF2-40B4-BE49-F238E27FC236}">
                <a16:creationId xmlns:a16="http://schemas.microsoft.com/office/drawing/2014/main" id="{4DEFDFD0-8A4C-D3C2-3C66-02642D492ADF}"/>
              </a:ext>
            </a:extLst>
          </p:cNvPr>
          <p:cNvSpPr txBox="1"/>
          <p:nvPr/>
        </p:nvSpPr>
        <p:spPr>
          <a:xfrm>
            <a:off x="9823414" y="5145188"/>
            <a:ext cx="1282723" cy="369332"/>
          </a:xfrm>
          <a:prstGeom prst="rect">
            <a:avLst/>
          </a:prstGeom>
          <a:noFill/>
        </p:spPr>
        <p:txBody>
          <a:bodyPr wrap="none" rtlCol="0">
            <a:spAutoFit/>
          </a:bodyPr>
          <a:lstStyle/>
          <a:p>
            <a:r>
              <a:rPr lang="en-US" dirty="0"/>
              <a:t>Master data</a:t>
            </a:r>
          </a:p>
        </p:txBody>
      </p:sp>
      <p:sp>
        <p:nvSpPr>
          <p:cNvPr id="23" name="TextBox 22">
            <a:extLst>
              <a:ext uri="{FF2B5EF4-FFF2-40B4-BE49-F238E27FC236}">
                <a16:creationId xmlns:a16="http://schemas.microsoft.com/office/drawing/2014/main" id="{C8F5E080-A6CD-9355-0B69-FCA313D1B88A}"/>
              </a:ext>
            </a:extLst>
          </p:cNvPr>
          <p:cNvSpPr txBox="1"/>
          <p:nvPr/>
        </p:nvSpPr>
        <p:spPr>
          <a:xfrm>
            <a:off x="6474510" y="5506978"/>
            <a:ext cx="1578830" cy="369332"/>
          </a:xfrm>
          <a:prstGeom prst="rect">
            <a:avLst/>
          </a:prstGeom>
          <a:noFill/>
        </p:spPr>
        <p:txBody>
          <a:bodyPr wrap="none" rtlCol="0">
            <a:spAutoFit/>
          </a:bodyPr>
          <a:lstStyle/>
          <a:p>
            <a:r>
              <a:rPr lang="en-US" dirty="0"/>
              <a:t>Reference data</a:t>
            </a:r>
          </a:p>
        </p:txBody>
      </p:sp>
      <p:sp>
        <p:nvSpPr>
          <p:cNvPr id="24" name="TextBox 23">
            <a:extLst>
              <a:ext uri="{FF2B5EF4-FFF2-40B4-BE49-F238E27FC236}">
                <a16:creationId xmlns:a16="http://schemas.microsoft.com/office/drawing/2014/main" id="{566FB347-59AC-855F-71B7-E41251B1FB91}"/>
              </a:ext>
            </a:extLst>
          </p:cNvPr>
          <p:cNvSpPr txBox="1"/>
          <p:nvPr/>
        </p:nvSpPr>
        <p:spPr>
          <a:xfrm>
            <a:off x="8769840" y="5797150"/>
            <a:ext cx="1103187" cy="369332"/>
          </a:xfrm>
          <a:prstGeom prst="rect">
            <a:avLst/>
          </a:prstGeom>
          <a:noFill/>
        </p:spPr>
        <p:txBody>
          <a:bodyPr wrap="none" rtlCol="0">
            <a:spAutoFit/>
          </a:bodyPr>
          <a:lstStyle/>
          <a:p>
            <a:r>
              <a:rPr lang="en-US" dirty="0"/>
              <a:t>Meta data</a:t>
            </a:r>
          </a:p>
        </p:txBody>
      </p:sp>
      <p:sp>
        <p:nvSpPr>
          <p:cNvPr id="25" name="TextBox 24">
            <a:extLst>
              <a:ext uri="{FF2B5EF4-FFF2-40B4-BE49-F238E27FC236}">
                <a16:creationId xmlns:a16="http://schemas.microsoft.com/office/drawing/2014/main" id="{45E6C144-7088-7629-31FF-61D18165EB86}"/>
              </a:ext>
            </a:extLst>
          </p:cNvPr>
          <p:cNvSpPr txBox="1"/>
          <p:nvPr/>
        </p:nvSpPr>
        <p:spPr>
          <a:xfrm>
            <a:off x="6954873" y="4218136"/>
            <a:ext cx="1518557" cy="369332"/>
          </a:xfrm>
          <a:prstGeom prst="rect">
            <a:avLst/>
          </a:prstGeom>
          <a:noFill/>
        </p:spPr>
        <p:txBody>
          <a:bodyPr wrap="none" rtlCol="0">
            <a:spAutoFit/>
          </a:bodyPr>
          <a:lstStyle/>
          <a:p>
            <a:r>
              <a:rPr lang="en-US" dirty="0"/>
              <a:t>Structure data</a:t>
            </a:r>
          </a:p>
        </p:txBody>
      </p:sp>
      <p:sp>
        <p:nvSpPr>
          <p:cNvPr id="26" name="TextBox 25">
            <a:extLst>
              <a:ext uri="{FF2B5EF4-FFF2-40B4-BE49-F238E27FC236}">
                <a16:creationId xmlns:a16="http://schemas.microsoft.com/office/drawing/2014/main" id="{4665F8D2-9312-3C58-D7B6-0C11AED04123}"/>
              </a:ext>
            </a:extLst>
          </p:cNvPr>
          <p:cNvSpPr txBox="1"/>
          <p:nvPr/>
        </p:nvSpPr>
        <p:spPr>
          <a:xfrm>
            <a:off x="9474309" y="4519657"/>
            <a:ext cx="1896866" cy="369332"/>
          </a:xfrm>
          <a:prstGeom prst="rect">
            <a:avLst/>
          </a:prstGeom>
          <a:noFill/>
        </p:spPr>
        <p:txBody>
          <a:bodyPr wrap="none" rtlCol="0">
            <a:spAutoFit/>
          </a:bodyPr>
          <a:lstStyle/>
          <a:p>
            <a:r>
              <a:rPr lang="en-US" dirty="0"/>
              <a:t>Unstructured data</a:t>
            </a:r>
          </a:p>
        </p:txBody>
      </p:sp>
      <p:cxnSp>
        <p:nvCxnSpPr>
          <p:cNvPr id="28" name="Connector: Elbow 27">
            <a:extLst>
              <a:ext uri="{FF2B5EF4-FFF2-40B4-BE49-F238E27FC236}">
                <a16:creationId xmlns:a16="http://schemas.microsoft.com/office/drawing/2014/main" id="{C4E81F05-4DDE-BB51-C5ED-E755EBE58479}"/>
              </a:ext>
            </a:extLst>
          </p:cNvPr>
          <p:cNvCxnSpPr>
            <a:stCxn id="4" idx="2"/>
            <a:endCxn id="7" idx="0"/>
          </p:cNvCxnSpPr>
          <p:nvPr/>
        </p:nvCxnSpPr>
        <p:spPr>
          <a:xfrm rot="5400000">
            <a:off x="2656907" y="1994316"/>
            <a:ext cx="767966" cy="99045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7F2785A-E82D-E83F-D531-09BF246B9C41}"/>
              </a:ext>
            </a:extLst>
          </p:cNvPr>
          <p:cNvCxnSpPr>
            <a:stCxn id="4" idx="2"/>
            <a:endCxn id="5" idx="0"/>
          </p:cNvCxnSpPr>
          <p:nvPr/>
        </p:nvCxnSpPr>
        <p:spPr>
          <a:xfrm rot="16200000" flipH="1">
            <a:off x="3650243" y="1991429"/>
            <a:ext cx="767966" cy="9962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1305771A-6E7A-CDAE-9864-A6CAA29C5E64}"/>
              </a:ext>
            </a:extLst>
          </p:cNvPr>
          <p:cNvCxnSpPr>
            <a:stCxn id="3" idx="2"/>
            <a:endCxn id="9" idx="0"/>
          </p:cNvCxnSpPr>
          <p:nvPr/>
        </p:nvCxnSpPr>
        <p:spPr>
          <a:xfrm rot="5400000">
            <a:off x="7613297" y="2021992"/>
            <a:ext cx="764674" cy="93839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1240550-3948-A1EF-A6BD-6AF95150DEF7}"/>
              </a:ext>
            </a:extLst>
          </p:cNvPr>
          <p:cNvCxnSpPr>
            <a:stCxn id="3" idx="2"/>
            <a:endCxn id="8" idx="0"/>
          </p:cNvCxnSpPr>
          <p:nvPr/>
        </p:nvCxnSpPr>
        <p:spPr>
          <a:xfrm rot="16200000" flipH="1">
            <a:off x="8606633" y="1967045"/>
            <a:ext cx="764674" cy="1048283"/>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295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525507"/>
            <a:ext cx="4500562" cy="1562959"/>
          </a:xfrm>
        </p:spPr>
        <p:txBody>
          <a:bodyPr/>
          <a:lstStyle/>
          <a:p>
            <a:r>
              <a:rPr lang="en-US" dirty="0"/>
              <a:t>Type of data</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dirty="0"/>
          </a:p>
        </p:txBody>
      </p:sp>
      <p:sp>
        <p:nvSpPr>
          <p:cNvPr id="17" name="Date Placeholder 8">
            <a:extLst>
              <a:ext uri="{FF2B5EF4-FFF2-40B4-BE49-F238E27FC236}">
                <a16:creationId xmlns:a16="http://schemas.microsoft.com/office/drawing/2014/main" id="{3A9A9A89-992F-935A-5A81-46BCC0643253}"/>
              </a:ext>
            </a:extLst>
          </p:cNvPr>
          <p:cNvSpPr>
            <a:spLocks noGrp="1"/>
          </p:cNvSpPr>
          <p:nvPr>
            <p:ph type="dt" sz="half" idx="10"/>
          </p:nvPr>
        </p:nvSpPr>
        <p:spPr>
          <a:xfrm>
            <a:off x="1308100" y="6507212"/>
            <a:ext cx="1916524" cy="153888"/>
          </a:xfrm>
        </p:spPr>
        <p:txBody>
          <a:bodyPr/>
          <a:lstStyle/>
          <a:p>
            <a:r>
              <a:rPr lang="en-US" dirty="0"/>
              <a:t>Q1 2023</a:t>
            </a:r>
          </a:p>
        </p:txBody>
      </p:sp>
      <p:sp>
        <p:nvSpPr>
          <p:cNvPr id="19" name="Footer Placeholder 9">
            <a:extLst>
              <a:ext uri="{FF2B5EF4-FFF2-40B4-BE49-F238E27FC236}">
                <a16:creationId xmlns:a16="http://schemas.microsoft.com/office/drawing/2014/main" id="{5774BA76-D38F-7341-EB3A-0B66CBA98D55}"/>
              </a:ext>
            </a:extLst>
          </p:cNvPr>
          <p:cNvSpPr>
            <a:spLocks noGrp="1"/>
          </p:cNvSpPr>
          <p:nvPr>
            <p:ph type="ftr" sz="quarter" idx="11"/>
          </p:nvPr>
        </p:nvSpPr>
        <p:spPr>
          <a:xfrm>
            <a:off x="3359150" y="6507212"/>
            <a:ext cx="6379210" cy="153888"/>
          </a:xfrm>
        </p:spPr>
        <p:txBody>
          <a:bodyPr/>
          <a:lstStyle/>
          <a:p>
            <a:r>
              <a:rPr lang="en-US"/>
              <a:t>Microsoft Power BI for Business</a:t>
            </a:r>
            <a:endParaRPr lang="en-US" dirty="0"/>
          </a:p>
        </p:txBody>
      </p:sp>
      <p:sp>
        <p:nvSpPr>
          <p:cNvPr id="21" name="TextBox 20">
            <a:extLst>
              <a:ext uri="{FF2B5EF4-FFF2-40B4-BE49-F238E27FC236}">
                <a16:creationId xmlns:a16="http://schemas.microsoft.com/office/drawing/2014/main" id="{1411F321-7162-0C5C-26D0-639CACFFBFB0}"/>
              </a:ext>
            </a:extLst>
          </p:cNvPr>
          <p:cNvSpPr txBox="1"/>
          <p:nvPr/>
        </p:nvSpPr>
        <p:spPr>
          <a:xfrm>
            <a:off x="496903" y="3638736"/>
            <a:ext cx="1859805" cy="369332"/>
          </a:xfrm>
          <a:prstGeom prst="rect">
            <a:avLst/>
          </a:prstGeom>
          <a:noFill/>
        </p:spPr>
        <p:txBody>
          <a:bodyPr wrap="none" rtlCol="0">
            <a:spAutoFit/>
          </a:bodyPr>
          <a:lstStyle/>
          <a:p>
            <a:r>
              <a:rPr lang="en-US" dirty="0"/>
              <a:t>Transactional data</a:t>
            </a:r>
          </a:p>
        </p:txBody>
      </p:sp>
      <p:sp>
        <p:nvSpPr>
          <p:cNvPr id="22" name="TextBox 21">
            <a:extLst>
              <a:ext uri="{FF2B5EF4-FFF2-40B4-BE49-F238E27FC236}">
                <a16:creationId xmlns:a16="http://schemas.microsoft.com/office/drawing/2014/main" id="{4DEFDFD0-8A4C-D3C2-3C66-02642D492ADF}"/>
              </a:ext>
            </a:extLst>
          </p:cNvPr>
          <p:cNvSpPr txBox="1"/>
          <p:nvPr/>
        </p:nvSpPr>
        <p:spPr>
          <a:xfrm>
            <a:off x="496903" y="4070612"/>
            <a:ext cx="1282723" cy="369332"/>
          </a:xfrm>
          <a:prstGeom prst="rect">
            <a:avLst/>
          </a:prstGeom>
          <a:noFill/>
        </p:spPr>
        <p:txBody>
          <a:bodyPr wrap="none" rtlCol="0">
            <a:spAutoFit/>
          </a:bodyPr>
          <a:lstStyle/>
          <a:p>
            <a:r>
              <a:rPr lang="en-US" dirty="0"/>
              <a:t>Master data</a:t>
            </a:r>
          </a:p>
        </p:txBody>
      </p:sp>
      <p:sp>
        <p:nvSpPr>
          <p:cNvPr id="23" name="TextBox 22">
            <a:extLst>
              <a:ext uri="{FF2B5EF4-FFF2-40B4-BE49-F238E27FC236}">
                <a16:creationId xmlns:a16="http://schemas.microsoft.com/office/drawing/2014/main" id="{C8F5E080-A6CD-9355-0B69-FCA313D1B88A}"/>
              </a:ext>
            </a:extLst>
          </p:cNvPr>
          <p:cNvSpPr txBox="1"/>
          <p:nvPr/>
        </p:nvSpPr>
        <p:spPr>
          <a:xfrm>
            <a:off x="496903" y="2752768"/>
            <a:ext cx="1578830" cy="369332"/>
          </a:xfrm>
          <a:prstGeom prst="rect">
            <a:avLst/>
          </a:prstGeom>
          <a:noFill/>
        </p:spPr>
        <p:txBody>
          <a:bodyPr wrap="none" rtlCol="0">
            <a:spAutoFit/>
          </a:bodyPr>
          <a:lstStyle/>
          <a:p>
            <a:r>
              <a:rPr lang="en-US" dirty="0"/>
              <a:t>Reference data</a:t>
            </a:r>
          </a:p>
        </p:txBody>
      </p:sp>
      <p:sp>
        <p:nvSpPr>
          <p:cNvPr id="24" name="TextBox 23">
            <a:extLst>
              <a:ext uri="{FF2B5EF4-FFF2-40B4-BE49-F238E27FC236}">
                <a16:creationId xmlns:a16="http://schemas.microsoft.com/office/drawing/2014/main" id="{566FB347-59AC-855F-71B7-E41251B1FB91}"/>
              </a:ext>
            </a:extLst>
          </p:cNvPr>
          <p:cNvSpPr txBox="1"/>
          <p:nvPr/>
        </p:nvSpPr>
        <p:spPr>
          <a:xfrm>
            <a:off x="1813377" y="3880425"/>
            <a:ext cx="1103187" cy="369332"/>
          </a:xfrm>
          <a:prstGeom prst="rect">
            <a:avLst/>
          </a:prstGeom>
          <a:noFill/>
        </p:spPr>
        <p:txBody>
          <a:bodyPr wrap="none" rtlCol="0">
            <a:spAutoFit/>
          </a:bodyPr>
          <a:lstStyle/>
          <a:p>
            <a:r>
              <a:rPr lang="en-US" dirty="0"/>
              <a:t>Meta data</a:t>
            </a:r>
          </a:p>
        </p:txBody>
      </p:sp>
      <p:sp>
        <p:nvSpPr>
          <p:cNvPr id="25" name="TextBox 24">
            <a:extLst>
              <a:ext uri="{FF2B5EF4-FFF2-40B4-BE49-F238E27FC236}">
                <a16:creationId xmlns:a16="http://schemas.microsoft.com/office/drawing/2014/main" id="{45E6C144-7088-7629-31FF-61D18165EB86}"/>
              </a:ext>
            </a:extLst>
          </p:cNvPr>
          <p:cNvSpPr txBox="1"/>
          <p:nvPr/>
        </p:nvSpPr>
        <p:spPr>
          <a:xfrm>
            <a:off x="2691345" y="1584483"/>
            <a:ext cx="1518557" cy="369332"/>
          </a:xfrm>
          <a:prstGeom prst="rect">
            <a:avLst/>
          </a:prstGeom>
          <a:noFill/>
        </p:spPr>
        <p:txBody>
          <a:bodyPr wrap="none" rtlCol="0">
            <a:spAutoFit/>
          </a:bodyPr>
          <a:lstStyle/>
          <a:p>
            <a:r>
              <a:rPr lang="en-US" dirty="0"/>
              <a:t>Structure data</a:t>
            </a:r>
          </a:p>
        </p:txBody>
      </p:sp>
      <p:sp>
        <p:nvSpPr>
          <p:cNvPr id="26" name="TextBox 25">
            <a:extLst>
              <a:ext uri="{FF2B5EF4-FFF2-40B4-BE49-F238E27FC236}">
                <a16:creationId xmlns:a16="http://schemas.microsoft.com/office/drawing/2014/main" id="{4665F8D2-9312-3C58-D7B6-0C11AED04123}"/>
              </a:ext>
            </a:extLst>
          </p:cNvPr>
          <p:cNvSpPr txBox="1"/>
          <p:nvPr/>
        </p:nvSpPr>
        <p:spPr>
          <a:xfrm>
            <a:off x="7298291" y="1584483"/>
            <a:ext cx="1896866" cy="369332"/>
          </a:xfrm>
          <a:prstGeom prst="rect">
            <a:avLst/>
          </a:prstGeom>
          <a:noFill/>
        </p:spPr>
        <p:txBody>
          <a:bodyPr wrap="none" rtlCol="0">
            <a:spAutoFit/>
          </a:bodyPr>
          <a:lstStyle/>
          <a:p>
            <a:r>
              <a:rPr lang="en-US" dirty="0"/>
              <a:t>Unstructured data</a:t>
            </a:r>
          </a:p>
        </p:txBody>
      </p:sp>
      <p:sp>
        <p:nvSpPr>
          <p:cNvPr id="2" name="TextBox 1">
            <a:extLst>
              <a:ext uri="{FF2B5EF4-FFF2-40B4-BE49-F238E27FC236}">
                <a16:creationId xmlns:a16="http://schemas.microsoft.com/office/drawing/2014/main" id="{9AA5C6B0-DB4C-563C-834D-D28B1DC5BEE6}"/>
              </a:ext>
            </a:extLst>
          </p:cNvPr>
          <p:cNvSpPr txBox="1"/>
          <p:nvPr/>
        </p:nvSpPr>
        <p:spPr>
          <a:xfrm>
            <a:off x="496903" y="3192246"/>
            <a:ext cx="1303370" cy="369332"/>
          </a:xfrm>
          <a:prstGeom prst="rect">
            <a:avLst/>
          </a:prstGeom>
          <a:noFill/>
        </p:spPr>
        <p:txBody>
          <a:bodyPr wrap="none" rtlCol="0">
            <a:spAutoFit/>
          </a:bodyPr>
          <a:lstStyle/>
          <a:p>
            <a:r>
              <a:rPr lang="en-US" dirty="0"/>
              <a:t>Report data</a:t>
            </a:r>
          </a:p>
        </p:txBody>
      </p:sp>
      <p:sp>
        <p:nvSpPr>
          <p:cNvPr id="27" name="Content Placeholder 11">
            <a:extLst>
              <a:ext uri="{FF2B5EF4-FFF2-40B4-BE49-F238E27FC236}">
                <a16:creationId xmlns:a16="http://schemas.microsoft.com/office/drawing/2014/main" id="{494D324E-8391-6CF4-8CDB-A3491B813EE3}"/>
              </a:ext>
            </a:extLst>
          </p:cNvPr>
          <p:cNvSpPr>
            <a:spLocks noGrp="1"/>
          </p:cNvSpPr>
          <p:nvPr>
            <p:ph sz="quarter" idx="15"/>
          </p:nvPr>
        </p:nvSpPr>
        <p:spPr>
          <a:xfrm>
            <a:off x="5118897" y="5879256"/>
            <a:ext cx="2931615" cy="781844"/>
          </a:xfrm>
          <a:noFill/>
        </p:spPr>
        <p:txBody>
          <a:bodyPr>
            <a:normAutofit/>
          </a:bodyPr>
          <a:lstStyle/>
          <a:p>
            <a:pPr marL="0" indent="0">
              <a:lnSpc>
                <a:spcPct val="100000"/>
              </a:lnSpc>
              <a:spcBef>
                <a:spcPts val="0"/>
              </a:spcBef>
              <a:spcAft>
                <a:spcPts val="0"/>
              </a:spcAft>
              <a:buNone/>
            </a:pPr>
            <a:r>
              <a:rPr lang="en-US" sz="1200" dirty="0"/>
              <a:t>More resources</a:t>
            </a:r>
          </a:p>
          <a:p>
            <a:pPr marL="0" indent="0">
              <a:lnSpc>
                <a:spcPct val="100000"/>
              </a:lnSpc>
              <a:spcBef>
                <a:spcPts val="0"/>
              </a:spcBef>
              <a:spcAft>
                <a:spcPts val="0"/>
              </a:spcAft>
              <a:buNone/>
            </a:pPr>
            <a:r>
              <a:rPr lang="en-US" sz="1200" dirty="0">
                <a:hlinkClick r:id="rId3"/>
              </a:rPr>
              <a:t>Semarchy.com</a:t>
            </a:r>
            <a:endParaRPr lang="en-US" sz="1200" dirty="0"/>
          </a:p>
          <a:p>
            <a:pPr marL="0" indent="0">
              <a:lnSpc>
                <a:spcPct val="100000"/>
              </a:lnSpc>
              <a:spcBef>
                <a:spcPts val="0"/>
              </a:spcBef>
              <a:spcAft>
                <a:spcPts val="0"/>
              </a:spcAft>
              <a:buNone/>
            </a:pPr>
            <a:r>
              <a:rPr lang="en-US" sz="1200" dirty="0" err="1">
                <a:hlinkClick r:id="rId4"/>
              </a:rPr>
              <a:t>Unstructure</a:t>
            </a:r>
            <a:r>
              <a:rPr lang="en-US" sz="1200" dirty="0">
                <a:hlinkClick r:id="rId4"/>
              </a:rPr>
              <a:t> data on Wikipedia</a:t>
            </a:r>
            <a:endParaRPr lang="en-US" sz="1200" dirty="0"/>
          </a:p>
          <a:p>
            <a:pPr marL="0" indent="0">
              <a:lnSpc>
                <a:spcPct val="100000"/>
              </a:lnSpc>
              <a:spcBef>
                <a:spcPts val="0"/>
              </a:spcBef>
              <a:spcAft>
                <a:spcPts val="0"/>
              </a:spcAft>
              <a:buNone/>
            </a:pPr>
            <a:r>
              <a:rPr lang="en-US" sz="1200" dirty="0">
                <a:hlinkClick r:id="rId5"/>
              </a:rPr>
              <a:t>Bigdata on Wikipedia</a:t>
            </a:r>
            <a:endParaRPr lang="en-US" sz="1200" dirty="0"/>
          </a:p>
        </p:txBody>
      </p:sp>
      <p:sp>
        <p:nvSpPr>
          <p:cNvPr id="29" name="Content Placeholder 11">
            <a:extLst>
              <a:ext uri="{FF2B5EF4-FFF2-40B4-BE49-F238E27FC236}">
                <a16:creationId xmlns:a16="http://schemas.microsoft.com/office/drawing/2014/main" id="{6AF802A9-E7A0-6884-5787-EB78689DD16D}"/>
              </a:ext>
            </a:extLst>
          </p:cNvPr>
          <p:cNvSpPr>
            <a:spLocks noGrp="1"/>
          </p:cNvSpPr>
          <p:nvPr>
            <p:ph sz="quarter" idx="15"/>
          </p:nvPr>
        </p:nvSpPr>
        <p:spPr>
          <a:xfrm>
            <a:off x="7288106" y="5912014"/>
            <a:ext cx="2931615" cy="781844"/>
          </a:xfrm>
          <a:noFill/>
        </p:spPr>
        <p:txBody>
          <a:bodyPr>
            <a:normAutofit/>
          </a:bodyPr>
          <a:lstStyle/>
          <a:p>
            <a:pPr marL="0" indent="0">
              <a:lnSpc>
                <a:spcPct val="100000"/>
              </a:lnSpc>
              <a:spcBef>
                <a:spcPts val="0"/>
              </a:spcBef>
              <a:spcAft>
                <a:spcPts val="0"/>
              </a:spcAft>
              <a:buNone/>
            </a:pPr>
            <a:r>
              <a:rPr lang="en-US" sz="1200" dirty="0"/>
              <a:t>More resources</a:t>
            </a:r>
          </a:p>
          <a:p>
            <a:pPr marL="0" indent="0">
              <a:lnSpc>
                <a:spcPct val="100000"/>
              </a:lnSpc>
              <a:spcBef>
                <a:spcPts val="0"/>
              </a:spcBef>
              <a:spcAft>
                <a:spcPts val="0"/>
              </a:spcAft>
              <a:buNone/>
            </a:pPr>
            <a:r>
              <a:rPr lang="en-US" sz="1200" dirty="0">
                <a:hlinkClick r:id="rId6"/>
              </a:rPr>
              <a:t>Lawtomated.com</a:t>
            </a:r>
            <a:endParaRPr lang="en-US" sz="1200" dirty="0"/>
          </a:p>
        </p:txBody>
      </p:sp>
      <p:pic>
        <p:nvPicPr>
          <p:cNvPr id="33" name="Picture 32">
            <a:extLst>
              <a:ext uri="{FF2B5EF4-FFF2-40B4-BE49-F238E27FC236}">
                <a16:creationId xmlns:a16="http://schemas.microsoft.com/office/drawing/2014/main" id="{B2DF9B13-3560-15A0-331C-21F5291014EA}"/>
              </a:ext>
            </a:extLst>
          </p:cNvPr>
          <p:cNvPicPr>
            <a:picLocks noChangeAspect="1"/>
          </p:cNvPicPr>
          <p:nvPr/>
        </p:nvPicPr>
        <p:blipFill>
          <a:blip r:embed="rId7"/>
          <a:stretch>
            <a:fillRect/>
          </a:stretch>
        </p:blipFill>
        <p:spPr>
          <a:xfrm>
            <a:off x="2916564" y="2088466"/>
            <a:ext cx="4620642" cy="3597685"/>
          </a:xfrm>
          <a:prstGeom prst="rect">
            <a:avLst/>
          </a:prstGeom>
        </p:spPr>
      </p:pic>
    </p:spTree>
    <p:extLst>
      <p:ext uri="{BB962C8B-B14F-4D97-AF65-F5344CB8AC3E}">
        <p14:creationId xmlns:p14="http://schemas.microsoft.com/office/powerpoint/2010/main" val="3303047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525507"/>
            <a:ext cx="4500562" cy="1562959"/>
          </a:xfrm>
        </p:spPr>
        <p:txBody>
          <a:bodyPr/>
          <a:lstStyle/>
          <a:p>
            <a:r>
              <a:rPr lang="en-US" dirty="0"/>
              <a:t>How to create a data dashboard</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dirty="0"/>
          </a:p>
        </p:txBody>
      </p:sp>
      <p:sp>
        <p:nvSpPr>
          <p:cNvPr id="17" name="Date Placeholder 8">
            <a:extLst>
              <a:ext uri="{FF2B5EF4-FFF2-40B4-BE49-F238E27FC236}">
                <a16:creationId xmlns:a16="http://schemas.microsoft.com/office/drawing/2014/main" id="{3A9A9A89-992F-935A-5A81-46BCC0643253}"/>
              </a:ext>
            </a:extLst>
          </p:cNvPr>
          <p:cNvSpPr>
            <a:spLocks noGrp="1"/>
          </p:cNvSpPr>
          <p:nvPr>
            <p:ph type="dt" sz="half" idx="10"/>
          </p:nvPr>
        </p:nvSpPr>
        <p:spPr>
          <a:xfrm>
            <a:off x="1308100" y="6507212"/>
            <a:ext cx="1916524" cy="153888"/>
          </a:xfrm>
        </p:spPr>
        <p:txBody>
          <a:bodyPr/>
          <a:lstStyle/>
          <a:p>
            <a:r>
              <a:rPr lang="en-US" dirty="0"/>
              <a:t>Q1 2023</a:t>
            </a:r>
          </a:p>
        </p:txBody>
      </p:sp>
      <p:sp>
        <p:nvSpPr>
          <p:cNvPr id="19" name="Footer Placeholder 9">
            <a:extLst>
              <a:ext uri="{FF2B5EF4-FFF2-40B4-BE49-F238E27FC236}">
                <a16:creationId xmlns:a16="http://schemas.microsoft.com/office/drawing/2014/main" id="{5774BA76-D38F-7341-EB3A-0B66CBA98D55}"/>
              </a:ext>
            </a:extLst>
          </p:cNvPr>
          <p:cNvSpPr>
            <a:spLocks noGrp="1"/>
          </p:cNvSpPr>
          <p:nvPr>
            <p:ph type="ftr" sz="quarter" idx="11"/>
          </p:nvPr>
        </p:nvSpPr>
        <p:spPr>
          <a:xfrm>
            <a:off x="3359150" y="6507212"/>
            <a:ext cx="6379210" cy="153888"/>
          </a:xfrm>
        </p:spPr>
        <p:txBody>
          <a:bodyPr/>
          <a:lstStyle/>
          <a:p>
            <a:r>
              <a:rPr lang="en-US"/>
              <a:t>Microsoft Power BI for Business</a:t>
            </a:r>
            <a:endParaRPr lang="en-US" dirty="0"/>
          </a:p>
        </p:txBody>
      </p:sp>
      <p:sp>
        <p:nvSpPr>
          <p:cNvPr id="3" name="TextBox 2">
            <a:extLst>
              <a:ext uri="{FF2B5EF4-FFF2-40B4-BE49-F238E27FC236}">
                <a16:creationId xmlns:a16="http://schemas.microsoft.com/office/drawing/2014/main" id="{19F9CB36-BF88-7C76-A5B7-ADC35F107842}"/>
              </a:ext>
            </a:extLst>
          </p:cNvPr>
          <p:cNvSpPr txBox="1"/>
          <p:nvPr/>
        </p:nvSpPr>
        <p:spPr>
          <a:xfrm>
            <a:off x="459336" y="1755180"/>
            <a:ext cx="5548358" cy="3785652"/>
          </a:xfrm>
          <a:prstGeom prst="rect">
            <a:avLst/>
          </a:prstGeom>
          <a:noFill/>
        </p:spPr>
        <p:txBody>
          <a:bodyPr wrap="square">
            <a:spAutoFit/>
          </a:bodyPr>
          <a:lstStyle/>
          <a:p>
            <a:r>
              <a:rPr lang="en-US" sz="1200" b="1" dirty="0">
                <a:effectLst/>
              </a:rPr>
              <a:t>Define your audience and goals: </a:t>
            </a:r>
          </a:p>
          <a:p>
            <a:r>
              <a:rPr lang="en-US" sz="1200" dirty="0">
                <a:effectLst/>
              </a:rPr>
              <a:t>Ask who you are building this dashboard for and what do they need to understand? Once you know that, you can answer their questions more easily with selected visualizations and data.</a:t>
            </a:r>
          </a:p>
          <a:p>
            <a:endParaRPr lang="en-US" sz="1200" dirty="0">
              <a:effectLst/>
            </a:endParaRPr>
          </a:p>
          <a:p>
            <a:r>
              <a:rPr lang="en-US" sz="1200" b="1" dirty="0">
                <a:effectLst/>
              </a:rPr>
              <a:t>Choose your data:</a:t>
            </a:r>
            <a:r>
              <a:rPr lang="en-US" sz="1200" dirty="0">
                <a:effectLst/>
              </a:rPr>
              <a:t> </a:t>
            </a:r>
          </a:p>
          <a:p>
            <a:r>
              <a:rPr lang="en-US" sz="1200" dirty="0">
                <a:effectLst/>
              </a:rPr>
              <a:t>Most businesses have an abundance of data from different sources. Choose only what’s relevant to your audience and goal to avoid overwhelming your audience with information.</a:t>
            </a:r>
          </a:p>
          <a:p>
            <a:endParaRPr lang="en-US" sz="1200" dirty="0">
              <a:effectLst/>
            </a:endParaRPr>
          </a:p>
          <a:p>
            <a:r>
              <a:rPr lang="en-US" sz="1200" b="1" dirty="0">
                <a:effectLst/>
              </a:rPr>
              <a:t>Double-check your data:</a:t>
            </a:r>
            <a:r>
              <a:rPr lang="en-US" sz="1200" dirty="0">
                <a:effectLst/>
              </a:rPr>
              <a:t> </a:t>
            </a:r>
          </a:p>
          <a:p>
            <a:r>
              <a:rPr lang="en-US" sz="1200" dirty="0">
                <a:effectLst/>
              </a:rPr>
              <a:t>Always make sure your data is clean and correct before building a dashboard. The last thing you want is to realize in several months that your data was wrong the entire time.</a:t>
            </a:r>
          </a:p>
          <a:p>
            <a:endParaRPr lang="en-US" sz="1200" b="1" dirty="0">
              <a:effectLst/>
            </a:endParaRPr>
          </a:p>
          <a:p>
            <a:r>
              <a:rPr lang="en-US" sz="1200" b="1" dirty="0">
                <a:effectLst/>
              </a:rPr>
              <a:t>Choose your visualizations: </a:t>
            </a:r>
          </a:p>
          <a:p>
            <a:r>
              <a:rPr lang="en-US" sz="1200" dirty="0">
                <a:effectLst/>
              </a:rPr>
              <a:t>There are many different types of visualizations to use, such as charts, graphs, maps, etc. Choose the best one to represent your data. For example, bar and pie charts can quickly become overwhelming when they include too much information.</a:t>
            </a:r>
          </a:p>
          <a:p>
            <a:endParaRPr lang="en-US" sz="1200" dirty="0">
              <a:effectLst/>
            </a:endParaRPr>
          </a:p>
        </p:txBody>
      </p:sp>
      <p:sp>
        <p:nvSpPr>
          <p:cNvPr id="7" name="TextBox 6">
            <a:extLst>
              <a:ext uri="{FF2B5EF4-FFF2-40B4-BE49-F238E27FC236}">
                <a16:creationId xmlns:a16="http://schemas.microsoft.com/office/drawing/2014/main" id="{BE941494-87A7-9A7C-86E5-A7DD48038D7F}"/>
              </a:ext>
            </a:extLst>
          </p:cNvPr>
          <p:cNvSpPr txBox="1"/>
          <p:nvPr/>
        </p:nvSpPr>
        <p:spPr>
          <a:xfrm>
            <a:off x="6184308" y="1755180"/>
            <a:ext cx="5548356"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Gill Sans MT"/>
                <a:ea typeface="+mn-ea"/>
                <a:cs typeface="+mn-cs"/>
              </a:rPr>
              <a:t>Use a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When building a dashboard for the first time, use a template or intuitive software to save time and headaches. Carefully choose the best one for your project and don’t try to shoehorn data into a template that doesn’t work.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ill Sans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Gill Sans MT"/>
                <a:ea typeface="+mn-ea"/>
                <a:cs typeface="+mn-cs"/>
              </a:rPr>
              <a:t>Keep it simple:</a:t>
            </a:r>
            <a:r>
              <a:rPr kumimoji="0" lang="en-US" sz="1200" b="0" i="0" u="none" strike="noStrike" kern="1200" cap="none" spc="0" normalizeH="0" baseline="0" noProof="0" dirty="0">
                <a:ln>
                  <a:noFill/>
                </a:ln>
                <a:solidFill>
                  <a:prstClr val="white"/>
                </a:solidFill>
                <a:effectLst/>
                <a:uLnTx/>
                <a:uFillTx/>
                <a:latin typeface="Gill Sans M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Use similar colors and styles so your dashboard doesn’t become cluttered and overwhelming.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Gill Sans M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Gill Sans MT"/>
                <a:ea typeface="+mn-ea"/>
                <a:cs typeface="+mn-cs"/>
              </a:rPr>
              <a:t>Iterate and improve:</a:t>
            </a:r>
            <a:r>
              <a:rPr kumimoji="0" lang="en-US" sz="1200" b="0" i="0" u="none" strike="noStrike" kern="1200" cap="none" spc="0" normalizeH="0" baseline="0" noProof="0" dirty="0">
                <a:ln>
                  <a:noFill/>
                </a:ln>
                <a:solidFill>
                  <a:prstClr val="white"/>
                </a:solidFill>
                <a:effectLst/>
                <a:uLnTx/>
                <a:uFillTx/>
                <a:latin typeface="Gill Sans M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Gill Sans MT"/>
                <a:ea typeface="+mn-ea"/>
                <a:cs typeface="+mn-cs"/>
              </a:rPr>
              <a:t>Once your dashboard is in a good place, ask for feedback from a specific person in your core audience. Find out if it makes sense to them and answers their questions. Take that feedback to heart and make improvements for better adoption and understanding.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BBBBBB"/>
                </a:solidFill>
                <a:effectLst/>
                <a:uLnTx/>
                <a:uFillTx/>
                <a:latin typeface="Merriweather" panose="020B0604020202020204" pitchFamily="2" charset="0"/>
                <a:ea typeface="+mn-ea"/>
                <a:cs typeface="+mn-cs"/>
              </a:rPr>
            </a:br>
            <a:endParaRPr kumimoji="0" lang="th-TH" sz="1200" b="0" i="0" u="none" strike="noStrike" kern="1200" cap="none" spc="0" normalizeH="0" baseline="0" noProof="0" dirty="0">
              <a:ln>
                <a:noFill/>
              </a:ln>
              <a:solidFill>
                <a:prstClr val="white"/>
              </a:solidFill>
              <a:effectLst/>
              <a:uLnTx/>
              <a:uFillTx/>
              <a:latin typeface="Gill Sans MT"/>
              <a:ea typeface="+mn-ea"/>
              <a:cs typeface="+mn-cs"/>
            </a:endParaRPr>
          </a:p>
        </p:txBody>
      </p:sp>
    </p:spTree>
    <p:extLst>
      <p:ext uri="{BB962C8B-B14F-4D97-AF65-F5344CB8AC3E}">
        <p14:creationId xmlns:p14="http://schemas.microsoft.com/office/powerpoint/2010/main" val="2284895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525507"/>
            <a:ext cx="4500562" cy="1562959"/>
          </a:xfrm>
        </p:spPr>
        <p:txBody>
          <a:bodyPr/>
          <a:lstStyle/>
          <a:p>
            <a:r>
              <a:rPr lang="en-US" dirty="0"/>
              <a:t>Dashboard sample</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dirty="0"/>
          </a:p>
        </p:txBody>
      </p:sp>
      <p:sp>
        <p:nvSpPr>
          <p:cNvPr id="17" name="Date Placeholder 8">
            <a:extLst>
              <a:ext uri="{FF2B5EF4-FFF2-40B4-BE49-F238E27FC236}">
                <a16:creationId xmlns:a16="http://schemas.microsoft.com/office/drawing/2014/main" id="{3A9A9A89-992F-935A-5A81-46BCC0643253}"/>
              </a:ext>
            </a:extLst>
          </p:cNvPr>
          <p:cNvSpPr>
            <a:spLocks noGrp="1"/>
          </p:cNvSpPr>
          <p:nvPr>
            <p:ph type="dt" sz="half" idx="10"/>
          </p:nvPr>
        </p:nvSpPr>
        <p:spPr>
          <a:xfrm>
            <a:off x="1308100" y="6507212"/>
            <a:ext cx="1916524" cy="153888"/>
          </a:xfrm>
        </p:spPr>
        <p:txBody>
          <a:bodyPr/>
          <a:lstStyle/>
          <a:p>
            <a:r>
              <a:rPr lang="en-US" dirty="0"/>
              <a:t>Q1 2023</a:t>
            </a:r>
          </a:p>
        </p:txBody>
      </p:sp>
      <p:sp>
        <p:nvSpPr>
          <p:cNvPr id="19" name="Footer Placeholder 9">
            <a:extLst>
              <a:ext uri="{FF2B5EF4-FFF2-40B4-BE49-F238E27FC236}">
                <a16:creationId xmlns:a16="http://schemas.microsoft.com/office/drawing/2014/main" id="{5774BA76-D38F-7341-EB3A-0B66CBA98D55}"/>
              </a:ext>
            </a:extLst>
          </p:cNvPr>
          <p:cNvSpPr>
            <a:spLocks noGrp="1"/>
          </p:cNvSpPr>
          <p:nvPr>
            <p:ph type="ftr" sz="quarter" idx="11"/>
          </p:nvPr>
        </p:nvSpPr>
        <p:spPr>
          <a:xfrm>
            <a:off x="3359150" y="6507212"/>
            <a:ext cx="6379210" cy="153888"/>
          </a:xfrm>
        </p:spPr>
        <p:txBody>
          <a:bodyPr/>
          <a:lstStyle/>
          <a:p>
            <a:r>
              <a:rPr lang="en-US"/>
              <a:t>Microsoft Power BI for Business</a:t>
            </a:r>
            <a:endParaRPr lang="en-US" dirty="0"/>
          </a:p>
        </p:txBody>
      </p:sp>
      <p:sp>
        <p:nvSpPr>
          <p:cNvPr id="3" name="TextBox 2">
            <a:extLst>
              <a:ext uri="{FF2B5EF4-FFF2-40B4-BE49-F238E27FC236}">
                <a16:creationId xmlns:a16="http://schemas.microsoft.com/office/drawing/2014/main" id="{19F9CB36-BF88-7C76-A5B7-ADC35F107842}"/>
              </a:ext>
            </a:extLst>
          </p:cNvPr>
          <p:cNvSpPr txBox="1"/>
          <p:nvPr/>
        </p:nvSpPr>
        <p:spPr>
          <a:xfrm>
            <a:off x="459336" y="1755180"/>
            <a:ext cx="5548358" cy="1015663"/>
          </a:xfrm>
          <a:prstGeom prst="rect">
            <a:avLst/>
          </a:prstGeom>
          <a:noFill/>
        </p:spPr>
        <p:txBody>
          <a:bodyPr wrap="square">
            <a:spAutoFit/>
          </a:bodyPr>
          <a:lstStyle/>
          <a:p>
            <a:r>
              <a:rPr lang="en-US" sz="1200" dirty="0">
                <a:hlinkClick r:id="rId3"/>
              </a:rPr>
              <a:t>COVID-19 Data Stories Gallery - Microsoft Power BI Community</a:t>
            </a:r>
            <a:endParaRPr lang="en-US" sz="1200" dirty="0"/>
          </a:p>
          <a:p>
            <a:endParaRPr lang="en-US" sz="1200" dirty="0">
              <a:effectLst/>
            </a:endParaRPr>
          </a:p>
          <a:p>
            <a:r>
              <a:rPr lang="en-US" sz="1200" dirty="0">
                <a:hlinkClick r:id="rId4"/>
              </a:rPr>
              <a:t>#COVID-19 Dashboard - From Data to Insights - Microsoft Power BI Community</a:t>
            </a:r>
            <a:endParaRPr lang="en-US" sz="1200" dirty="0"/>
          </a:p>
          <a:p>
            <a:endParaRPr lang="en-US" sz="1200" dirty="0">
              <a:effectLst/>
            </a:endParaRPr>
          </a:p>
          <a:p>
            <a:endParaRPr lang="en-US" sz="1200" dirty="0">
              <a:effectLst/>
            </a:endParaRPr>
          </a:p>
        </p:txBody>
      </p:sp>
    </p:spTree>
    <p:extLst>
      <p:ext uri="{BB962C8B-B14F-4D97-AF65-F5344CB8AC3E}">
        <p14:creationId xmlns:p14="http://schemas.microsoft.com/office/powerpoint/2010/main" val="88009426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{0BFA786B-C775-4C72-8930-EF83EA06A277}tf33713516_win32</Template>
  <TotalTime>20415</TotalTime>
  <Words>2216</Words>
  <Application>Microsoft Office PowerPoint</Application>
  <PresentationFormat>Widescreen</PresentationFormat>
  <Paragraphs>374</Paragraphs>
  <Slides>34</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Gill Sans MT</vt:lpstr>
      <vt:lpstr>Merriweather</vt:lpstr>
      <vt:lpstr>Segoe UI</vt:lpstr>
      <vt:lpstr>Söhne</vt:lpstr>
      <vt:lpstr>Symbol</vt:lpstr>
      <vt:lpstr>Walbaum Display</vt:lpstr>
      <vt:lpstr>3DFloatVTI</vt:lpstr>
      <vt:lpstr>Microsoft Power BI for Data Analytics</vt:lpstr>
      <vt:lpstr>Agenda</vt:lpstr>
      <vt:lpstr>Amnuay M.</vt:lpstr>
      <vt:lpstr>About you About goals, </vt:lpstr>
      <vt:lpstr>Introduction to Dashboard</vt:lpstr>
      <vt:lpstr>Type of data</vt:lpstr>
      <vt:lpstr>Type of data</vt:lpstr>
      <vt:lpstr>How to create a data dashboard</vt:lpstr>
      <vt:lpstr>Dashboard sample</vt:lpstr>
      <vt:lpstr>Power BI Components</vt:lpstr>
      <vt:lpstr>Dashboard sample</vt:lpstr>
      <vt:lpstr>Data analytics</vt:lpstr>
      <vt:lpstr>PowerPoint Presentation</vt:lpstr>
      <vt:lpstr>Tasks of Data analyst</vt:lpstr>
      <vt:lpstr>Visualizations</vt:lpstr>
      <vt:lpstr>Datasets</vt:lpstr>
      <vt:lpstr>Reports &amp; Dashboard</vt:lpstr>
      <vt:lpstr>Tiles</vt:lpstr>
      <vt:lpstr>Get Data</vt:lpstr>
      <vt:lpstr>Data preparation</vt:lpstr>
      <vt:lpstr>Syllabus</vt:lpstr>
      <vt:lpstr>Q&amp;A</vt:lpstr>
      <vt:lpstr>PowerPoint Presentation</vt:lpstr>
      <vt:lpstr>Thank you.</vt:lpstr>
      <vt:lpstr>PowerPoint Presentation</vt:lpstr>
      <vt:lpstr>Chart</vt:lpstr>
      <vt:lpstr>Table</vt:lpstr>
      <vt:lpstr>The way to get started is to quit talking and begin doing.</vt:lpstr>
      <vt:lpstr>Team</vt:lpstr>
      <vt:lpstr>Timeline</vt:lpstr>
      <vt:lpstr>Content </vt:lpstr>
      <vt:lpstr>Content 2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BI for Business</dc:title>
  <dc:creator>Amnuay Mekchompu - THA</dc:creator>
  <cp:lastModifiedBy>Amnuay Mekchompu</cp:lastModifiedBy>
  <cp:revision>11</cp:revision>
  <dcterms:created xsi:type="dcterms:W3CDTF">2023-01-27T10:08:10Z</dcterms:created>
  <dcterms:modified xsi:type="dcterms:W3CDTF">2023-06-20T22:00:38Z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